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310" r:id="rId18"/>
    <p:sldId id="311" r:id="rId19"/>
    <p:sldId id="312" r:id="rId20"/>
    <p:sldId id="317" r:id="rId21"/>
    <p:sldId id="313" r:id="rId22"/>
    <p:sldId id="314" r:id="rId23"/>
    <p:sldId id="315" r:id="rId24"/>
    <p:sldId id="316" r:id="rId25"/>
    <p:sldId id="271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2" r:id="rId35"/>
    <p:sldId id="281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8CAFCE"/>
    <a:srgbClr val="FF0000"/>
    <a:srgbClr val="DDDDDD"/>
    <a:srgbClr val="FF3300"/>
    <a:srgbClr val="CCFFCC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70" autoAdjust="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FA6FC-B655-4248-89CF-327AE50CB1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FCC053-A1EC-406D-AFD6-62D1F578F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A28A0-4B3C-4758-A233-2F6027CD25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01785-C1F3-4F0E-98E3-092D291577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FE461-313F-4379-BFC6-F9946E51E4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822E2-72E6-4D80-923B-8E56774586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8F2A6-BF5C-4583-8A5B-4F436ED41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E1233-3297-4BDE-A137-A855E74C6D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39584-7BE5-44AE-93C9-672DB95D8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04B01-5638-4C94-AD22-12D473322D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CCA44-BD76-4698-B48F-042B0AF43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04250-00E3-48C8-A76B-0F355FD8DF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7E7E7-5739-487C-B60A-2ECC9E1CC6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1FFD5884-300F-4119-9BA4-47E8A9DBB6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17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9.jpeg"/><Relationship Id="rId10" Type="http://schemas.openxmlformats.org/officeDocument/2006/relationships/image" Target="../media/image14.wmf"/><Relationship Id="rId4" Type="http://schemas.openxmlformats.org/officeDocument/2006/relationships/image" Target="../media/image18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jpeg"/><Relationship Id="rId4" Type="http://schemas.openxmlformats.org/officeDocument/2006/relationships/image" Target="../media/image39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2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9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4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 descr="homepage-slide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91000"/>
            <a:ext cx="9144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260350"/>
            <a:ext cx="8785225" cy="1470025"/>
          </a:xfrm>
        </p:spPr>
        <p:txBody>
          <a:bodyPr/>
          <a:lstStyle/>
          <a:p>
            <a:pPr eaLnBrk="1" hangingPunct="1"/>
            <a:r>
              <a:rPr lang="en-US"/>
              <a:t>Model Calibration and Uncertainty</a:t>
            </a:r>
          </a:p>
        </p:txBody>
      </p:sp>
      <p:sp>
        <p:nvSpPr>
          <p:cNvPr id="2052" name="Freeform 4"/>
          <p:cNvSpPr>
            <a:spLocks/>
          </p:cNvSpPr>
          <p:nvPr/>
        </p:nvSpPr>
        <p:spPr bwMode="auto">
          <a:xfrm>
            <a:off x="323850" y="1806575"/>
            <a:ext cx="8280400" cy="314325"/>
          </a:xfrm>
          <a:custGeom>
            <a:avLst/>
            <a:gdLst>
              <a:gd name="T0" fmla="*/ 0 w 4309"/>
              <a:gd name="T1" fmla="*/ 157163 h 198"/>
              <a:gd name="T2" fmla="*/ 1569990 w 4309"/>
              <a:gd name="T3" fmla="*/ 12700 h 198"/>
              <a:gd name="T4" fmla="*/ 3224533 w 4309"/>
              <a:gd name="T5" fmla="*/ 230188 h 198"/>
              <a:gd name="T6" fmla="*/ 4880997 w 4309"/>
              <a:gd name="T7" fmla="*/ 85725 h 198"/>
              <a:gd name="T8" fmla="*/ 6798806 w 4309"/>
              <a:gd name="T9" fmla="*/ 301625 h 198"/>
              <a:gd name="T10" fmla="*/ 8280400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25400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2051050" y="2492375"/>
            <a:ext cx="4321175" cy="78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/>
              <a:t>Markus Hrachowitz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/>
              <a:t>m.hrachowitz@tudelft.nl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/>
              <a:t>Room 4.87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1267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1268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4400">
                <a:solidFill>
                  <a:schemeClr val="tx2"/>
                </a:solidFill>
              </a:rPr>
              <a:t>Automatic calibration</a:t>
            </a:r>
          </a:p>
        </p:txBody>
      </p:sp>
      <p:sp>
        <p:nvSpPr>
          <p:cNvPr id="11269" name="Rectangle 3"/>
          <p:cNvSpPr>
            <a:spLocks noRot="1" noChangeArrowheads="1"/>
          </p:cNvSpPr>
          <p:nvPr/>
        </p:nvSpPr>
        <p:spPr bwMode="auto">
          <a:xfrm>
            <a:off x="250825" y="1557338"/>
            <a:ext cx="67691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Parameter calibration problem is set as an optimization problem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Optimization means finding the parameters that maximise or minimise a certain function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Model performance is expressed as a function of model parameters (objective function N)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342900" indent="-342900"/>
            <a:r>
              <a:rPr lang="en-GB" sz="2200" b="1" i="1"/>
              <a:t>		Q</a:t>
            </a:r>
            <a:r>
              <a:rPr lang="en-GB" sz="2200" b="1" i="1" baseline="-25000"/>
              <a:t>m</a:t>
            </a:r>
            <a:r>
              <a:rPr lang="en-GB" sz="2200" b="1" i="1"/>
              <a:t> =</a:t>
            </a:r>
            <a:r>
              <a:rPr lang="en-GB" sz="2200" i="1"/>
              <a:t> m(</a:t>
            </a:r>
            <a:r>
              <a:rPr lang="en-GB" sz="2200" b="1" i="1"/>
              <a:t>X</a:t>
            </a:r>
            <a:r>
              <a:rPr lang="en-GB" sz="2200" i="1"/>
              <a:t>,</a:t>
            </a:r>
            <a:r>
              <a:rPr lang="en-GB" sz="2200" b="1" i="1">
                <a:sym typeface="Symbol" pitchFamily="18" charset="2"/>
              </a:rPr>
              <a:t>,S</a:t>
            </a:r>
            <a:r>
              <a:rPr lang="en-GB" sz="2200" b="1" i="1" baseline="-25000">
                <a:sym typeface="Symbol" pitchFamily="18" charset="2"/>
              </a:rPr>
              <a:t>0</a:t>
            </a:r>
            <a:r>
              <a:rPr lang="en-GB" sz="2200" i="1"/>
              <a:t>)</a:t>
            </a:r>
          </a:p>
          <a:p>
            <a:pPr marL="342900" indent="-342900"/>
            <a:r>
              <a:rPr lang="en-GB" sz="2200" b="1" i="1"/>
              <a:t>		Q</a:t>
            </a:r>
            <a:r>
              <a:rPr lang="en-GB" sz="2200" b="1" i="1" baseline="-25000"/>
              <a:t>o</a:t>
            </a:r>
            <a:r>
              <a:rPr lang="en-GB" sz="2200" b="1" i="1"/>
              <a:t> : </a:t>
            </a:r>
            <a:r>
              <a:rPr lang="en-GB" sz="2200" i="1"/>
              <a:t>observed system response</a:t>
            </a:r>
          </a:p>
          <a:p>
            <a:pPr marL="342900" indent="-342900"/>
            <a:r>
              <a:rPr lang="en-GB" sz="2200" i="1"/>
              <a:t>		N</a:t>
            </a:r>
            <a:r>
              <a:rPr lang="en-GB" sz="2200" i="1" baseline="-25000"/>
              <a:t>obj</a:t>
            </a:r>
            <a:r>
              <a:rPr lang="en-GB" sz="2200" i="1"/>
              <a:t>=f(</a:t>
            </a:r>
            <a:r>
              <a:rPr lang="en-GB" sz="2200" b="1" i="1"/>
              <a:t>Q</a:t>
            </a:r>
            <a:r>
              <a:rPr lang="en-GB" sz="2200" b="1" i="1" baseline="-25000"/>
              <a:t>m</a:t>
            </a:r>
            <a:r>
              <a:rPr lang="en-GB" sz="2200" b="1" i="1"/>
              <a:t>,Q</a:t>
            </a:r>
            <a:r>
              <a:rPr lang="en-GB" sz="2200" b="1" i="1" baseline="-25000"/>
              <a:t>o</a:t>
            </a:r>
            <a:r>
              <a:rPr lang="en-GB" sz="2200" i="1"/>
              <a:t>)</a:t>
            </a:r>
            <a:endParaRPr lang="en-GB" sz="2200"/>
          </a:p>
        </p:txBody>
      </p:sp>
      <p:sp>
        <p:nvSpPr>
          <p:cNvPr id="11270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2292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4400">
                <a:solidFill>
                  <a:schemeClr val="tx2"/>
                </a:solidFill>
              </a:rPr>
              <a:t>Objective functions</a:t>
            </a:r>
          </a:p>
        </p:txBody>
      </p:sp>
      <p:sp>
        <p:nvSpPr>
          <p:cNvPr id="12293" name="Rectangle 3"/>
          <p:cNvSpPr>
            <a:spLocks noRot="1" noChangeArrowheads="1"/>
          </p:cNvSpPr>
          <p:nvPr/>
        </p:nvSpPr>
        <p:spPr bwMode="auto">
          <a:xfrm>
            <a:off x="395288" y="2060575"/>
            <a:ext cx="6362700" cy="319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Objective functions aggregate model residuals in time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Different functions can express the error associated to different aspects of the simulation (e.g. high flow, low flow, bias, groundwater dynamics)</a:t>
            </a:r>
          </a:p>
        </p:txBody>
      </p:sp>
      <p:sp>
        <p:nvSpPr>
          <p:cNvPr id="12294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68" name="Group 32"/>
          <p:cNvGrpSpPr>
            <a:grpSpLocks/>
          </p:cNvGrpSpPr>
          <p:nvPr/>
        </p:nvGrpSpPr>
        <p:grpSpPr bwMode="auto">
          <a:xfrm>
            <a:off x="684213" y="1484313"/>
            <a:ext cx="6127750" cy="4622800"/>
            <a:chOff x="431" y="935"/>
            <a:chExt cx="3860" cy="2912"/>
          </a:xfrm>
        </p:grpSpPr>
        <p:pic>
          <p:nvPicPr>
            <p:cNvPr id="13335" name="Picture 19" descr="QobsQmo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" y="935"/>
              <a:ext cx="3770" cy="2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36" name="Group 28"/>
            <p:cNvGrpSpPr>
              <a:grpSpLocks/>
            </p:cNvGrpSpPr>
            <p:nvPr/>
          </p:nvGrpSpPr>
          <p:grpSpPr bwMode="auto">
            <a:xfrm>
              <a:off x="431" y="2926"/>
              <a:ext cx="408" cy="590"/>
              <a:chOff x="431" y="2926"/>
              <a:chExt cx="408" cy="590"/>
            </a:xfrm>
          </p:grpSpPr>
          <p:sp>
            <p:nvSpPr>
              <p:cNvPr id="13337" name="AutoShape 22"/>
              <p:cNvSpPr>
                <a:spLocks/>
              </p:cNvSpPr>
              <p:nvPr/>
            </p:nvSpPr>
            <p:spPr bwMode="auto">
              <a:xfrm>
                <a:off x="703" y="3067"/>
                <a:ext cx="136" cy="318"/>
              </a:xfrm>
              <a:prstGeom prst="leftBrace">
                <a:avLst>
                  <a:gd name="adj1" fmla="val 19485"/>
                  <a:gd name="adj2" fmla="val 50000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3338" name="Text Box 25"/>
              <p:cNvSpPr txBox="1">
                <a:spLocks noChangeArrowheads="1"/>
              </p:cNvSpPr>
              <p:nvPr/>
            </p:nvSpPr>
            <p:spPr bwMode="auto">
              <a:xfrm rot="-5400000">
                <a:off x="252" y="3105"/>
                <a:ext cx="59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b="1">
                    <a:solidFill>
                      <a:srgbClr val="FF3300"/>
                    </a:solidFill>
                  </a:rPr>
                  <a:t>Bias !</a:t>
                </a:r>
              </a:p>
            </p:txBody>
          </p:sp>
        </p:grpSp>
      </p:grpSp>
      <p:grpSp>
        <p:nvGrpSpPr>
          <p:cNvPr id="65569" name="Group 33"/>
          <p:cNvGrpSpPr>
            <a:grpSpLocks/>
          </p:cNvGrpSpPr>
          <p:nvPr/>
        </p:nvGrpSpPr>
        <p:grpSpPr bwMode="auto">
          <a:xfrm>
            <a:off x="684213" y="1412875"/>
            <a:ext cx="6224587" cy="4657725"/>
            <a:chOff x="3136" y="935"/>
            <a:chExt cx="3921" cy="2934"/>
          </a:xfrm>
        </p:grpSpPr>
        <p:pic>
          <p:nvPicPr>
            <p:cNvPr id="13331" name="Picture 21" descr="QmodR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43" y="935"/>
              <a:ext cx="3814" cy="2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332" name="Group 29"/>
            <p:cNvGrpSpPr>
              <a:grpSpLocks/>
            </p:cNvGrpSpPr>
            <p:nvPr/>
          </p:nvGrpSpPr>
          <p:grpSpPr bwMode="auto">
            <a:xfrm>
              <a:off x="3136" y="2976"/>
              <a:ext cx="408" cy="590"/>
              <a:chOff x="431" y="2926"/>
              <a:chExt cx="408" cy="590"/>
            </a:xfrm>
          </p:grpSpPr>
          <p:sp>
            <p:nvSpPr>
              <p:cNvPr id="13333" name="AutoShape 30"/>
              <p:cNvSpPr>
                <a:spLocks/>
              </p:cNvSpPr>
              <p:nvPr/>
            </p:nvSpPr>
            <p:spPr bwMode="auto">
              <a:xfrm>
                <a:off x="703" y="3067"/>
                <a:ext cx="136" cy="318"/>
              </a:xfrm>
              <a:prstGeom prst="leftBrace">
                <a:avLst>
                  <a:gd name="adj1" fmla="val 19485"/>
                  <a:gd name="adj2" fmla="val 50000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3334" name="Text Box 31"/>
              <p:cNvSpPr txBox="1">
                <a:spLocks noChangeArrowheads="1"/>
              </p:cNvSpPr>
              <p:nvPr/>
            </p:nvSpPr>
            <p:spPr bwMode="auto">
              <a:xfrm rot="-5400000">
                <a:off x="252" y="3105"/>
                <a:ext cx="59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b="1">
                    <a:solidFill>
                      <a:srgbClr val="FF3300"/>
                    </a:solidFill>
                  </a:rPr>
                  <a:t>Bias !</a:t>
                </a:r>
              </a:p>
            </p:txBody>
          </p:sp>
        </p:grpSp>
      </p:grpSp>
      <p:grpSp>
        <p:nvGrpSpPr>
          <p:cNvPr id="65571" name="Group 35"/>
          <p:cNvGrpSpPr>
            <a:grpSpLocks/>
          </p:cNvGrpSpPr>
          <p:nvPr/>
        </p:nvGrpSpPr>
        <p:grpSpPr bwMode="auto">
          <a:xfrm>
            <a:off x="77788" y="1165225"/>
            <a:ext cx="7229475" cy="5614988"/>
            <a:chOff x="49" y="734"/>
            <a:chExt cx="4554" cy="3537"/>
          </a:xfrm>
        </p:grpSpPr>
        <p:sp>
          <p:nvSpPr>
            <p:cNvPr id="13324" name="Rectangle 3"/>
            <p:cNvSpPr>
              <a:spLocks noRot="1" noChangeArrowheads="1"/>
            </p:cNvSpPr>
            <p:nvPr/>
          </p:nvSpPr>
          <p:spPr bwMode="auto">
            <a:xfrm>
              <a:off x="49" y="901"/>
              <a:ext cx="2697" cy="3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GB" sz="2200"/>
                <a:t>Coefficient of determination</a:t>
              </a:r>
            </a:p>
            <a:p>
              <a:pPr marL="342900" indent="-342900">
                <a:spcBef>
                  <a:spcPct val="20000"/>
                </a:spcBef>
              </a:pPr>
              <a:r>
                <a:rPr lang="en-GB" sz="2200"/>
                <a:t>	(timing, 0 </a:t>
              </a:r>
              <a:r>
                <a:rPr lang="en-GB" sz="2200">
                  <a:cs typeface="Arial" charset="0"/>
                </a:rPr>
                <a:t>≤ R</a:t>
              </a:r>
              <a:r>
                <a:rPr lang="en-GB" sz="2200" baseline="30000">
                  <a:cs typeface="Arial" charset="0"/>
                </a:rPr>
                <a:t>2</a:t>
              </a:r>
              <a:r>
                <a:rPr lang="en-GB" sz="2200">
                  <a:cs typeface="Arial" charset="0"/>
                </a:rPr>
                <a:t> ≤ 1</a:t>
              </a:r>
              <a:r>
                <a:rPr lang="en-GB" sz="2200"/>
                <a:t>)</a:t>
              </a:r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endParaRPr lang="en-GB" sz="2200"/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GB" sz="2200"/>
                <a:t>Nash-Sutcliffe efficiency</a:t>
              </a:r>
            </a:p>
            <a:p>
              <a:pPr marL="342900" indent="-342900">
                <a:spcBef>
                  <a:spcPct val="20000"/>
                </a:spcBef>
              </a:pPr>
              <a:r>
                <a:rPr lang="en-GB" sz="2200"/>
                <a:t>	(high flow, 0 </a:t>
              </a:r>
              <a:r>
                <a:rPr lang="en-GB" sz="2200">
                  <a:cs typeface="Arial" charset="0"/>
                </a:rPr>
                <a:t>≤ NS ≤ 1</a:t>
              </a:r>
              <a:r>
                <a:rPr lang="en-GB" sz="2200"/>
                <a:t>)</a:t>
              </a:r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endParaRPr lang="en-GB" sz="2200"/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GB" sz="2200"/>
                <a:t>Log Nash-Sutcliffe efficiency</a:t>
              </a:r>
            </a:p>
            <a:p>
              <a:pPr marL="342900" indent="-342900">
                <a:spcBef>
                  <a:spcPct val="20000"/>
                </a:spcBef>
              </a:pPr>
              <a:r>
                <a:rPr lang="en-GB" sz="2200"/>
                <a:t>	(low flow, 0 </a:t>
              </a:r>
              <a:r>
                <a:rPr lang="en-GB" sz="2200">
                  <a:cs typeface="Arial" charset="0"/>
                </a:rPr>
                <a:t>≤ logNS ≤ 1</a:t>
              </a:r>
              <a:r>
                <a:rPr lang="en-GB" sz="2200"/>
                <a:t>)</a:t>
              </a:r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endParaRPr lang="en-GB" sz="2200"/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GB" sz="2200"/>
                <a:t>Mean square error</a:t>
              </a:r>
            </a:p>
            <a:p>
              <a:pPr marL="342900" indent="-342900">
                <a:spcBef>
                  <a:spcPct val="20000"/>
                </a:spcBef>
              </a:pPr>
              <a:r>
                <a:rPr lang="en-GB" sz="2200"/>
                <a:t>	(high flow, 0 </a:t>
              </a:r>
              <a:r>
                <a:rPr lang="en-GB" sz="2200">
                  <a:cs typeface="Arial" charset="0"/>
                </a:rPr>
                <a:t>≤ MSE ≤ ∞</a:t>
              </a:r>
              <a:r>
                <a:rPr lang="en-GB" sz="2200"/>
                <a:t>)</a:t>
              </a:r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endParaRPr lang="en-GB" sz="2200"/>
            </a:p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GB" sz="2200"/>
                <a:t>Bias (0 </a:t>
              </a:r>
              <a:r>
                <a:rPr lang="en-GB" sz="2200">
                  <a:cs typeface="Arial" charset="0"/>
                </a:rPr>
                <a:t>≤ Bias ≤ ∞</a:t>
              </a:r>
              <a:r>
                <a:rPr lang="en-GB" sz="2200"/>
                <a:t>)</a:t>
              </a:r>
            </a:p>
          </p:txBody>
        </p:sp>
        <p:grpSp>
          <p:nvGrpSpPr>
            <p:cNvPr id="13325" name="Group 18"/>
            <p:cNvGrpSpPr>
              <a:grpSpLocks/>
            </p:cNvGrpSpPr>
            <p:nvPr/>
          </p:nvGrpSpPr>
          <p:grpSpPr bwMode="auto">
            <a:xfrm>
              <a:off x="2763" y="734"/>
              <a:ext cx="1840" cy="3537"/>
              <a:chOff x="2763" y="734"/>
              <a:chExt cx="1840" cy="3537"/>
            </a:xfrm>
          </p:grpSpPr>
          <p:graphicFrame>
            <p:nvGraphicFramePr>
              <p:cNvPr id="13326" name="Object 5"/>
              <p:cNvGraphicFramePr>
                <a:graphicFrameLocks noChangeAspect="1"/>
              </p:cNvGraphicFramePr>
              <p:nvPr/>
            </p:nvGraphicFramePr>
            <p:xfrm>
              <a:off x="2768" y="1493"/>
              <a:ext cx="1207" cy="6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36" name="Equation" r:id="rId5" imgW="1600200" imgH="838200" progId="Equation.DSMT4">
                      <p:embed/>
                    </p:oleObj>
                  </mc:Choice>
                  <mc:Fallback>
                    <p:oleObj name="Equation" r:id="rId5" imgW="1600200" imgH="83820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68" y="1493"/>
                            <a:ext cx="1207" cy="65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27" name="Object 7"/>
              <p:cNvGraphicFramePr>
                <a:graphicFrameLocks noChangeAspect="1"/>
              </p:cNvGraphicFramePr>
              <p:nvPr/>
            </p:nvGraphicFramePr>
            <p:xfrm>
              <a:off x="2769" y="3171"/>
              <a:ext cx="1364" cy="3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37" name="Equation" r:id="rId7" imgW="1701800" imgH="457200" progId="Equation.DSMT4">
                      <p:embed/>
                    </p:oleObj>
                  </mc:Choice>
                  <mc:Fallback>
                    <p:oleObj name="Equation" r:id="rId7" imgW="1701800" imgH="45720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69" y="3171"/>
                            <a:ext cx="1364" cy="37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28" name="Object 10"/>
              <p:cNvGraphicFramePr>
                <a:graphicFrameLocks noChangeAspect="1"/>
              </p:cNvGraphicFramePr>
              <p:nvPr/>
            </p:nvGraphicFramePr>
            <p:xfrm>
              <a:off x="2763" y="3940"/>
              <a:ext cx="1047" cy="3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38" name="Equation" r:id="rId9" imgW="1409088" imgH="431613" progId="Equation.DSMT4">
                      <p:embed/>
                    </p:oleObj>
                  </mc:Choice>
                  <mc:Fallback>
                    <p:oleObj name="Equation" r:id="rId9" imgW="1409088" imgH="431613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63" y="3940"/>
                            <a:ext cx="1047" cy="33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29" name="Object 12"/>
              <p:cNvGraphicFramePr>
                <a:graphicFrameLocks noChangeAspect="1"/>
              </p:cNvGraphicFramePr>
              <p:nvPr/>
            </p:nvGraphicFramePr>
            <p:xfrm>
              <a:off x="2768" y="734"/>
              <a:ext cx="1050" cy="6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39" name="Equation" r:id="rId11" imgW="1397000" imgH="838200" progId="Equation.DSMT4">
                      <p:embed/>
                    </p:oleObj>
                  </mc:Choice>
                  <mc:Fallback>
                    <p:oleObj name="Equation" r:id="rId11" imgW="1397000" imgH="838200" progId="Equation.DSMT4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68" y="734"/>
                            <a:ext cx="1050" cy="65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30" name="Object 14"/>
              <p:cNvGraphicFramePr>
                <a:graphicFrameLocks noChangeAspect="1"/>
              </p:cNvGraphicFramePr>
              <p:nvPr/>
            </p:nvGraphicFramePr>
            <p:xfrm>
              <a:off x="2768" y="2254"/>
              <a:ext cx="1835" cy="6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40" name="Equation" r:id="rId13" imgW="2362200" imgH="838200" progId="Equation.DSMT4">
                      <p:embed/>
                    </p:oleObj>
                  </mc:Choice>
                  <mc:Fallback>
                    <p:oleObj name="Equation" r:id="rId13" imgW="2362200" imgH="838200" progId="Equation.DSMT4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68" y="2254"/>
                            <a:ext cx="1835" cy="67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317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3318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3319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4400">
                <a:solidFill>
                  <a:schemeClr val="tx2"/>
                </a:solidFill>
              </a:rPr>
              <a:t>Objective functions</a:t>
            </a:r>
          </a:p>
        </p:txBody>
      </p:sp>
      <p:sp>
        <p:nvSpPr>
          <p:cNvPr id="65570" name="Oval 34"/>
          <p:cNvSpPr>
            <a:spLocks noChangeArrowheads="1"/>
          </p:cNvSpPr>
          <p:nvPr/>
        </p:nvSpPr>
        <p:spPr bwMode="auto">
          <a:xfrm>
            <a:off x="4572000" y="3357563"/>
            <a:ext cx="684213" cy="360362"/>
          </a:xfrm>
          <a:prstGeom prst="ellipse">
            <a:avLst/>
          </a:prstGeom>
          <a:noFill/>
          <a:ln w="349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5572" name="Oval 36"/>
          <p:cNvSpPr>
            <a:spLocks noChangeArrowheads="1"/>
          </p:cNvSpPr>
          <p:nvPr/>
        </p:nvSpPr>
        <p:spPr bwMode="auto">
          <a:xfrm>
            <a:off x="0" y="2230438"/>
            <a:ext cx="7235825" cy="1482725"/>
          </a:xfrm>
          <a:prstGeom prst="ellipse">
            <a:avLst/>
          </a:prstGeom>
          <a:noFill/>
          <a:ln w="4445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pic>
        <p:nvPicPr>
          <p:cNvPr id="65573" name="Picture 37" descr="QmodNS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12776" y="1295803"/>
            <a:ext cx="6065837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3" name="Text Box 3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5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5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5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65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5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5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5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65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65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5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65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70" grpId="0" animBg="1"/>
      <p:bldP spid="65570" grpId="1" animBg="1"/>
      <p:bldP spid="65572" grpId="0" animBg="1"/>
      <p:bldP spid="6557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0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339" name="Freeform 21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4340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14341" name="Rectangle 3"/>
          <p:cNvSpPr>
            <a:spLocks noRot="1" noChangeArrowheads="1"/>
          </p:cNvSpPr>
          <p:nvPr/>
        </p:nvSpPr>
        <p:spPr bwMode="auto">
          <a:xfrm>
            <a:off x="179388" y="1196975"/>
            <a:ext cx="723582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GB" sz="2200"/>
              <a:t>How does the </a:t>
            </a:r>
            <a:r>
              <a:rPr lang="en-GB" sz="2200" b="1"/>
              <a:t>response surface</a:t>
            </a:r>
            <a:r>
              <a:rPr lang="en-GB" sz="2200"/>
              <a:t> of objective function </a:t>
            </a:r>
            <a:r>
              <a:rPr lang="en-GB" sz="2200" b="1" i="1"/>
              <a:t>N</a:t>
            </a:r>
            <a:r>
              <a:rPr lang="en-GB" sz="2200" b="1" i="1" baseline="-25000"/>
              <a:t>obj</a:t>
            </a:r>
            <a:r>
              <a:rPr lang="en-GB" sz="2200" b="1" i="1"/>
              <a:t>=f(</a:t>
            </a:r>
            <a:r>
              <a:rPr lang="en-GB" sz="2200" b="1" i="1">
                <a:sym typeface="Symbol" pitchFamily="18" charset="2"/>
              </a:rPr>
              <a:t></a:t>
            </a:r>
            <a:r>
              <a:rPr lang="en-GB" sz="2200" b="1" i="1"/>
              <a:t>)</a:t>
            </a:r>
            <a:r>
              <a:rPr lang="en-GB" sz="2200"/>
              <a:t> look like?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GB" sz="2200"/>
          </a:p>
          <a:p>
            <a:pPr marL="355600" lvl="1" indent="-176213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200" b="1"/>
              <a:t>Complex </a:t>
            </a:r>
            <a:r>
              <a:rPr lang="en-US" sz="2200"/>
              <a:t>landscapes with multiple curving ridges</a:t>
            </a:r>
          </a:p>
          <a:p>
            <a:pPr marL="355600" lvl="1" indent="-176213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200"/>
              <a:t>Small- and large-scale </a:t>
            </a:r>
            <a:r>
              <a:rPr lang="en-US" sz="2200" b="1"/>
              <a:t>discontinuities </a:t>
            </a:r>
          </a:p>
          <a:p>
            <a:pPr marL="355600" lvl="1" indent="-176213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200" b="1"/>
              <a:t>Multiple optima</a:t>
            </a:r>
            <a:endParaRPr lang="en-GB" sz="2200"/>
          </a:p>
        </p:txBody>
      </p:sp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2" cstate="print"/>
          <a:srcRect l="7254" t="4808" r="5452" b="3098"/>
          <a:stretch>
            <a:fillRect/>
          </a:stretch>
        </p:blipFill>
        <p:spPr bwMode="auto">
          <a:xfrm>
            <a:off x="1908175" y="3500438"/>
            <a:ext cx="3814763" cy="302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Text Box 29"/>
          <p:cNvSpPr txBox="1">
            <a:spLocks noChangeArrowheads="1"/>
          </p:cNvSpPr>
          <p:nvPr/>
        </p:nvSpPr>
        <p:spPr bwMode="auto">
          <a:xfrm>
            <a:off x="3995738" y="6410325"/>
            <a:ext cx="5032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sym typeface="Symbol" pitchFamily="18" charset="2"/>
              </a:rPr>
              <a:t></a:t>
            </a:r>
            <a:r>
              <a:rPr lang="en-GB" baseline="-25000">
                <a:sym typeface="Symbol" pitchFamily="18" charset="2"/>
              </a:rPr>
              <a:t>1</a:t>
            </a:r>
            <a:endParaRPr lang="en-US" baseline="-25000">
              <a:sym typeface="Symbol" pitchFamily="18" charset="2"/>
            </a:endParaRPr>
          </a:p>
        </p:txBody>
      </p:sp>
      <p:sp>
        <p:nvSpPr>
          <p:cNvPr id="14344" name="Text Box 30"/>
          <p:cNvSpPr txBox="1">
            <a:spLocks noChangeArrowheads="1"/>
          </p:cNvSpPr>
          <p:nvPr/>
        </p:nvSpPr>
        <p:spPr bwMode="auto">
          <a:xfrm>
            <a:off x="1708150" y="5899150"/>
            <a:ext cx="5032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sym typeface="Symbol" pitchFamily="18" charset="2"/>
              </a:rPr>
              <a:t></a:t>
            </a:r>
            <a:r>
              <a:rPr lang="en-GB" baseline="-25000">
                <a:sym typeface="Symbol" pitchFamily="18" charset="2"/>
              </a:rPr>
              <a:t>2</a:t>
            </a:r>
            <a:endParaRPr lang="en-US" baseline="-25000">
              <a:sym typeface="Symbol" pitchFamily="18" charset="2"/>
            </a:endParaRPr>
          </a:p>
        </p:txBody>
      </p:sp>
      <p:sp>
        <p:nvSpPr>
          <p:cNvPr id="14345" name="Text Box 31"/>
          <p:cNvSpPr txBox="1">
            <a:spLocks noChangeArrowheads="1"/>
          </p:cNvSpPr>
          <p:nvPr/>
        </p:nvSpPr>
        <p:spPr bwMode="auto">
          <a:xfrm>
            <a:off x="1331913" y="3573463"/>
            <a:ext cx="5762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sym typeface="Symbol" pitchFamily="18" charset="2"/>
              </a:rPr>
              <a:t>N</a:t>
            </a:r>
            <a:r>
              <a:rPr lang="en-GB" baseline="-25000">
                <a:sym typeface="Symbol" pitchFamily="18" charset="2"/>
              </a:rPr>
              <a:t>obj</a:t>
            </a:r>
            <a:endParaRPr lang="en-US" baseline="-25000">
              <a:sym typeface="Symbol" pitchFamily="18" charset="2"/>
            </a:endParaRPr>
          </a:p>
        </p:txBody>
      </p:sp>
      <p:sp>
        <p:nvSpPr>
          <p:cNvPr id="14346" name="Text Box 47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363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5364" name="Rectangle 3"/>
          <p:cNvSpPr>
            <a:spLocks noRot="1" noChangeArrowheads="1"/>
          </p:cNvSpPr>
          <p:nvPr/>
        </p:nvSpPr>
        <p:spPr bwMode="auto">
          <a:xfrm>
            <a:off x="323850" y="1412875"/>
            <a:ext cx="6840538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>
              <a:lnSpc>
                <a:spcPct val="90000"/>
              </a:lnSpc>
              <a:spcBef>
                <a:spcPct val="20000"/>
              </a:spcBef>
            </a:pPr>
            <a:r>
              <a:rPr lang="en-GB" sz="2200" b="1"/>
              <a:t>Search strategies</a:t>
            </a:r>
            <a:r>
              <a:rPr lang="en-GB" sz="2200"/>
              <a:t> for finding optimal parameter set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Local search strategies can converge in a </a:t>
            </a:r>
            <a:r>
              <a:rPr lang="en-GB" sz="2200" b="1"/>
              <a:t>local minimum</a:t>
            </a:r>
            <a:r>
              <a:rPr lang="en-GB" sz="2200"/>
              <a:t> instead of the global one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Solved with </a:t>
            </a:r>
            <a:r>
              <a:rPr lang="en-GB" sz="2200" b="1"/>
              <a:t>global search strategies</a:t>
            </a:r>
            <a:r>
              <a:rPr lang="en-GB" sz="2200"/>
              <a:t> that use randomized search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2" cstate="print"/>
          <a:srcRect l="7254" t="4808" r="5452" b="3098"/>
          <a:stretch>
            <a:fillRect/>
          </a:stretch>
        </p:blipFill>
        <p:spPr bwMode="auto">
          <a:xfrm>
            <a:off x="1908175" y="3500438"/>
            <a:ext cx="3814763" cy="302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Text Box 8"/>
          <p:cNvSpPr txBox="1">
            <a:spLocks noChangeArrowheads="1"/>
          </p:cNvSpPr>
          <p:nvPr/>
        </p:nvSpPr>
        <p:spPr bwMode="auto">
          <a:xfrm>
            <a:off x="3995738" y="6410325"/>
            <a:ext cx="5032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sym typeface="Symbol" pitchFamily="18" charset="2"/>
              </a:rPr>
              <a:t></a:t>
            </a:r>
            <a:r>
              <a:rPr lang="en-GB" baseline="-25000">
                <a:sym typeface="Symbol" pitchFamily="18" charset="2"/>
              </a:rPr>
              <a:t>1</a:t>
            </a:r>
            <a:endParaRPr lang="en-US" baseline="-25000">
              <a:sym typeface="Symbol" pitchFamily="18" charset="2"/>
            </a:endParaRPr>
          </a:p>
        </p:txBody>
      </p:sp>
      <p:sp>
        <p:nvSpPr>
          <p:cNvPr id="15367" name="Text Box 9"/>
          <p:cNvSpPr txBox="1">
            <a:spLocks noChangeArrowheads="1"/>
          </p:cNvSpPr>
          <p:nvPr/>
        </p:nvSpPr>
        <p:spPr bwMode="auto">
          <a:xfrm>
            <a:off x="1708150" y="5899150"/>
            <a:ext cx="5032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sym typeface="Symbol" pitchFamily="18" charset="2"/>
              </a:rPr>
              <a:t></a:t>
            </a:r>
            <a:r>
              <a:rPr lang="en-GB" baseline="-25000">
                <a:sym typeface="Symbol" pitchFamily="18" charset="2"/>
              </a:rPr>
              <a:t>2</a:t>
            </a:r>
            <a:endParaRPr lang="en-US" baseline="-25000">
              <a:sym typeface="Symbol" pitchFamily="18" charset="2"/>
            </a:endParaRPr>
          </a:p>
        </p:txBody>
      </p:sp>
      <p:sp>
        <p:nvSpPr>
          <p:cNvPr id="15368" name="Text Box 10"/>
          <p:cNvSpPr txBox="1">
            <a:spLocks noChangeArrowheads="1"/>
          </p:cNvSpPr>
          <p:nvPr/>
        </p:nvSpPr>
        <p:spPr bwMode="auto">
          <a:xfrm>
            <a:off x="1331913" y="3573463"/>
            <a:ext cx="5762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>
                <a:sym typeface="Symbol" pitchFamily="18" charset="2"/>
              </a:rPr>
              <a:t>N</a:t>
            </a:r>
            <a:r>
              <a:rPr lang="en-GB" baseline="-25000">
                <a:sym typeface="Symbol" pitchFamily="18" charset="2"/>
              </a:rPr>
              <a:t>obj</a:t>
            </a:r>
            <a:endParaRPr lang="en-US" baseline="-25000">
              <a:sym typeface="Symbol" pitchFamily="18" charset="2"/>
            </a:endParaRPr>
          </a:p>
        </p:txBody>
      </p:sp>
      <p:grpSp>
        <p:nvGrpSpPr>
          <p:cNvPr id="15369" name="Group 28"/>
          <p:cNvGrpSpPr>
            <a:grpSpLocks/>
          </p:cNvGrpSpPr>
          <p:nvPr/>
        </p:nvGrpSpPr>
        <p:grpSpPr bwMode="auto">
          <a:xfrm>
            <a:off x="280988" y="4865688"/>
            <a:ext cx="4219575" cy="474662"/>
            <a:chOff x="177" y="3065"/>
            <a:chExt cx="2658" cy="299"/>
          </a:xfrm>
        </p:grpSpPr>
        <p:grpSp>
          <p:nvGrpSpPr>
            <p:cNvPr id="15380" name="Group 11"/>
            <p:cNvGrpSpPr>
              <a:grpSpLocks/>
            </p:cNvGrpSpPr>
            <p:nvPr/>
          </p:nvGrpSpPr>
          <p:grpSpPr bwMode="auto">
            <a:xfrm>
              <a:off x="1333" y="3065"/>
              <a:ext cx="1502" cy="299"/>
              <a:chOff x="1333" y="3065"/>
              <a:chExt cx="1502" cy="299"/>
            </a:xfrm>
          </p:grpSpPr>
          <p:sp>
            <p:nvSpPr>
              <p:cNvPr id="15385" name="Line 12"/>
              <p:cNvSpPr>
                <a:spLocks noChangeShapeType="1"/>
              </p:cNvSpPr>
              <p:nvPr/>
            </p:nvSpPr>
            <p:spPr bwMode="auto">
              <a:xfrm>
                <a:off x="1474" y="3339"/>
                <a:ext cx="1361" cy="0"/>
              </a:xfrm>
              <a:prstGeom prst="line">
                <a:avLst/>
              </a:prstGeom>
              <a:noFill/>
              <a:ln w="31750">
                <a:solidFill>
                  <a:srgbClr val="FFCC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5386" name="Line 13"/>
              <p:cNvSpPr>
                <a:spLocks noChangeShapeType="1"/>
              </p:cNvSpPr>
              <p:nvPr/>
            </p:nvSpPr>
            <p:spPr bwMode="auto">
              <a:xfrm flipV="1">
                <a:off x="1383" y="3105"/>
                <a:ext cx="921" cy="8"/>
              </a:xfrm>
              <a:prstGeom prst="line">
                <a:avLst/>
              </a:prstGeom>
              <a:noFill/>
              <a:ln w="31750">
                <a:solidFill>
                  <a:srgbClr val="FFCC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5387" name="Line 14"/>
              <p:cNvSpPr>
                <a:spLocks noChangeShapeType="1"/>
              </p:cNvSpPr>
              <p:nvPr/>
            </p:nvSpPr>
            <p:spPr bwMode="auto">
              <a:xfrm flipH="1" flipV="1">
                <a:off x="1338" y="3203"/>
                <a:ext cx="132" cy="136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5388" name="Line 15"/>
              <p:cNvSpPr>
                <a:spLocks noChangeShapeType="1"/>
              </p:cNvSpPr>
              <p:nvPr/>
            </p:nvSpPr>
            <p:spPr bwMode="auto">
              <a:xfrm flipH="1" flipV="1">
                <a:off x="1333" y="3065"/>
                <a:ext cx="50" cy="48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5389" name="Oval 16"/>
              <p:cNvSpPr>
                <a:spLocks noChangeArrowheads="1"/>
              </p:cNvSpPr>
              <p:nvPr/>
            </p:nvSpPr>
            <p:spPr bwMode="auto">
              <a:xfrm>
                <a:off x="1441" y="3318"/>
                <a:ext cx="46" cy="46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5390" name="Oval 17"/>
              <p:cNvSpPr>
                <a:spLocks noChangeArrowheads="1"/>
              </p:cNvSpPr>
              <p:nvPr/>
            </p:nvSpPr>
            <p:spPr bwMode="auto">
              <a:xfrm>
                <a:off x="1377" y="3095"/>
                <a:ext cx="46" cy="46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15381" name="Group 27"/>
            <p:cNvGrpSpPr>
              <a:grpSpLocks/>
            </p:cNvGrpSpPr>
            <p:nvPr/>
          </p:nvGrpSpPr>
          <p:grpSpPr bwMode="auto">
            <a:xfrm>
              <a:off x="177" y="3067"/>
              <a:ext cx="1043" cy="198"/>
              <a:chOff x="177" y="3067"/>
              <a:chExt cx="1043" cy="198"/>
            </a:xfrm>
          </p:grpSpPr>
          <p:sp>
            <p:nvSpPr>
              <p:cNvPr id="15382" name="Text Box 21"/>
              <p:cNvSpPr txBox="1">
                <a:spLocks noChangeArrowheads="1"/>
              </p:cNvSpPr>
              <p:nvPr/>
            </p:nvSpPr>
            <p:spPr bwMode="auto">
              <a:xfrm>
                <a:off x="177" y="3067"/>
                <a:ext cx="862" cy="198"/>
              </a:xfrm>
              <a:prstGeom prst="rect">
                <a:avLst/>
              </a:prstGeom>
              <a:noFill/>
              <a:ln w="9525">
                <a:solidFill>
                  <a:srgbClr val="FFCC00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GB" sz="1400">
                    <a:solidFill>
                      <a:srgbClr val="FFCC00"/>
                    </a:solidFill>
                    <a:sym typeface="Symbol" pitchFamily="18" charset="2"/>
                  </a:rPr>
                  <a:t>Local minima</a:t>
                </a:r>
                <a:endParaRPr lang="en-US" sz="1400" baseline="-25000">
                  <a:solidFill>
                    <a:srgbClr val="FFCC00"/>
                  </a:solidFill>
                  <a:sym typeface="Symbol" pitchFamily="18" charset="2"/>
                </a:endParaRPr>
              </a:p>
            </p:txBody>
          </p:sp>
          <p:sp>
            <p:nvSpPr>
              <p:cNvPr id="15383" name="Line 23"/>
              <p:cNvSpPr>
                <a:spLocks noChangeShapeType="1"/>
              </p:cNvSpPr>
              <p:nvPr/>
            </p:nvSpPr>
            <p:spPr bwMode="auto">
              <a:xfrm flipV="1">
                <a:off x="1039" y="3113"/>
                <a:ext cx="181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5384" name="Line 24"/>
              <p:cNvSpPr>
                <a:spLocks noChangeShapeType="1"/>
              </p:cNvSpPr>
              <p:nvPr/>
            </p:nvSpPr>
            <p:spPr bwMode="auto">
              <a:xfrm>
                <a:off x="1039" y="3158"/>
                <a:ext cx="181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nl-NL"/>
              </a:p>
            </p:txBody>
          </p:sp>
        </p:grpSp>
      </p:grpSp>
      <p:grpSp>
        <p:nvGrpSpPr>
          <p:cNvPr id="69662" name="Group 30"/>
          <p:cNvGrpSpPr>
            <a:grpSpLocks/>
          </p:cNvGrpSpPr>
          <p:nvPr/>
        </p:nvGrpSpPr>
        <p:grpSpPr bwMode="auto">
          <a:xfrm>
            <a:off x="179388" y="5589588"/>
            <a:ext cx="3673475" cy="388937"/>
            <a:chOff x="113" y="3521"/>
            <a:chExt cx="2314" cy="245"/>
          </a:xfrm>
        </p:grpSpPr>
        <p:grpSp>
          <p:nvGrpSpPr>
            <p:cNvPr id="15373" name="Group 22"/>
            <p:cNvGrpSpPr>
              <a:grpSpLocks/>
            </p:cNvGrpSpPr>
            <p:nvPr/>
          </p:nvGrpSpPr>
          <p:grpSpPr bwMode="auto">
            <a:xfrm>
              <a:off x="1338" y="3521"/>
              <a:ext cx="1089" cy="245"/>
              <a:chOff x="1338" y="3521"/>
              <a:chExt cx="1089" cy="245"/>
            </a:xfrm>
          </p:grpSpPr>
          <p:sp>
            <p:nvSpPr>
              <p:cNvPr id="15377" name="Line 18"/>
              <p:cNvSpPr>
                <a:spLocks noChangeShapeType="1"/>
              </p:cNvSpPr>
              <p:nvPr/>
            </p:nvSpPr>
            <p:spPr bwMode="auto">
              <a:xfrm flipV="1">
                <a:off x="1565" y="3734"/>
                <a:ext cx="862" cy="14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5378" name="Line 19"/>
              <p:cNvSpPr>
                <a:spLocks noChangeShapeType="1"/>
              </p:cNvSpPr>
              <p:nvPr/>
            </p:nvSpPr>
            <p:spPr bwMode="auto">
              <a:xfrm flipH="1" flipV="1">
                <a:off x="1338" y="3521"/>
                <a:ext cx="223" cy="2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5379" name="Oval 20"/>
              <p:cNvSpPr>
                <a:spLocks noChangeArrowheads="1"/>
              </p:cNvSpPr>
              <p:nvPr/>
            </p:nvSpPr>
            <p:spPr bwMode="auto">
              <a:xfrm>
                <a:off x="1534" y="3720"/>
                <a:ext cx="46" cy="4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15374" name="Group 29"/>
            <p:cNvGrpSpPr>
              <a:grpSpLocks/>
            </p:cNvGrpSpPr>
            <p:nvPr/>
          </p:nvGrpSpPr>
          <p:grpSpPr bwMode="auto">
            <a:xfrm>
              <a:off x="113" y="3521"/>
              <a:ext cx="1179" cy="198"/>
              <a:chOff x="113" y="3521"/>
              <a:chExt cx="1179" cy="198"/>
            </a:xfrm>
          </p:grpSpPr>
          <p:sp>
            <p:nvSpPr>
              <p:cNvPr id="15375" name="Text Box 25"/>
              <p:cNvSpPr txBox="1">
                <a:spLocks noChangeArrowheads="1"/>
              </p:cNvSpPr>
              <p:nvPr/>
            </p:nvSpPr>
            <p:spPr bwMode="auto">
              <a:xfrm>
                <a:off x="113" y="3521"/>
                <a:ext cx="998" cy="19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GB" sz="1400">
                    <a:solidFill>
                      <a:srgbClr val="FF3300"/>
                    </a:solidFill>
                    <a:sym typeface="Symbol" pitchFamily="18" charset="2"/>
                  </a:rPr>
                  <a:t>Global minimum</a:t>
                </a:r>
                <a:endParaRPr lang="en-US" sz="1400" baseline="-25000">
                  <a:solidFill>
                    <a:srgbClr val="FF3300"/>
                  </a:solidFill>
                  <a:sym typeface="Symbol" pitchFamily="18" charset="2"/>
                </a:endParaRPr>
              </a:p>
            </p:txBody>
          </p:sp>
          <p:sp>
            <p:nvSpPr>
              <p:cNvPr id="15376" name="Line 26"/>
              <p:cNvSpPr>
                <a:spLocks noChangeShapeType="1"/>
              </p:cNvSpPr>
              <p:nvPr/>
            </p:nvSpPr>
            <p:spPr bwMode="auto">
              <a:xfrm flipV="1">
                <a:off x="1111" y="3566"/>
                <a:ext cx="181" cy="4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nl-NL"/>
              </a:p>
            </p:txBody>
          </p:sp>
        </p:grpSp>
      </p:grpSp>
      <p:sp>
        <p:nvSpPr>
          <p:cNvPr id="15371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15372" name="Text Box 32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Rot="1" noChangeArrowheads="1"/>
          </p:cNvSpPr>
          <p:nvPr/>
        </p:nvSpPr>
        <p:spPr bwMode="auto">
          <a:xfrm>
            <a:off x="395288" y="1700213"/>
            <a:ext cx="6265862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55600">
              <a:lnSpc>
                <a:spcPct val="90000"/>
              </a:lnSpc>
              <a:spcBef>
                <a:spcPct val="20000"/>
              </a:spcBef>
            </a:pPr>
            <a:r>
              <a:rPr lang="en-GB" sz="2200" b="1"/>
              <a:t>Global search strategies</a:t>
            </a:r>
            <a:r>
              <a:rPr lang="en-GB" sz="2200"/>
              <a:t> for finding optimal parameter set:</a:t>
            </a:r>
          </a:p>
          <a:p>
            <a:pPr defTabSz="355600">
              <a:spcBef>
                <a:spcPct val="20000"/>
              </a:spcBef>
              <a:buFontTx/>
              <a:buChar char="•"/>
            </a:pPr>
            <a:r>
              <a:rPr lang="en-GB" sz="2200" b="1" u="sng"/>
              <a:t> Stochastic </a:t>
            </a:r>
          </a:p>
          <a:p>
            <a:pPr defTabSz="355600">
              <a:spcBef>
                <a:spcPct val="20000"/>
              </a:spcBef>
            </a:pPr>
            <a:r>
              <a:rPr lang="en-GB" sz="2200"/>
              <a:t>	(a) Monte-Carlo sampling,</a:t>
            </a:r>
          </a:p>
          <a:p>
            <a:pPr defTabSz="355600">
              <a:spcBef>
                <a:spcPct val="20000"/>
              </a:spcBef>
            </a:pPr>
            <a:r>
              <a:rPr lang="en-GB" sz="2200"/>
              <a:t>	(b) Simulated annealing,…</a:t>
            </a:r>
          </a:p>
          <a:p>
            <a:pPr defTabSz="355600">
              <a:spcBef>
                <a:spcPct val="20000"/>
              </a:spcBef>
              <a:buFontTx/>
              <a:buChar char="•"/>
            </a:pPr>
            <a:r>
              <a:rPr lang="en-GB" sz="2200" b="1" u="sng"/>
              <a:t> Heuristic</a:t>
            </a:r>
          </a:p>
          <a:p>
            <a:pPr defTabSz="355600">
              <a:spcBef>
                <a:spcPct val="20000"/>
              </a:spcBef>
            </a:pPr>
            <a:r>
              <a:rPr lang="en-GB" sz="2200"/>
              <a:t>	(a) Genetic algorithms,</a:t>
            </a:r>
          </a:p>
          <a:p>
            <a:pPr defTabSz="355600">
              <a:spcBef>
                <a:spcPct val="20000"/>
              </a:spcBef>
            </a:pPr>
            <a:r>
              <a:rPr lang="en-GB" sz="2200"/>
              <a:t>	(b) Shuffled Complex Evolution,</a:t>
            </a:r>
          </a:p>
          <a:p>
            <a:pPr defTabSz="355600">
              <a:spcBef>
                <a:spcPct val="20000"/>
              </a:spcBef>
            </a:pPr>
            <a:r>
              <a:rPr lang="en-GB" sz="2200"/>
              <a:t>	(c) Ant-Colony and Particle Swarm 						methods,…</a:t>
            </a:r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6388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6389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16390" name="Text Box 42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Rot="1" noChangeArrowheads="1"/>
          </p:cNvSpPr>
          <p:nvPr/>
        </p:nvSpPr>
        <p:spPr bwMode="auto">
          <a:xfrm>
            <a:off x="179388" y="1484313"/>
            <a:ext cx="338455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>
              <a:spcBef>
                <a:spcPct val="20000"/>
              </a:spcBef>
            </a:pPr>
            <a:r>
              <a:rPr lang="en-GB" sz="2200" b="1" u="sng"/>
              <a:t>Monte Carlo Sampling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Randomly sample each parameter from prior distribution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Very simple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Time consuming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Although good information about the region of optimal parameters, </a:t>
            </a:r>
            <a:r>
              <a:rPr lang="en-GB" sz="2200" b="1" u="sng"/>
              <a:t>best</a:t>
            </a:r>
            <a:r>
              <a:rPr lang="en-GB" sz="2200"/>
              <a:t> parameters unlikely to be found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endParaRPr lang="en-GB" sz="2200"/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12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13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grpSp>
        <p:nvGrpSpPr>
          <p:cNvPr id="17414" name="Group 17"/>
          <p:cNvGrpSpPr>
            <a:grpSpLocks/>
          </p:cNvGrpSpPr>
          <p:nvPr/>
        </p:nvGrpSpPr>
        <p:grpSpPr bwMode="auto">
          <a:xfrm>
            <a:off x="3416300" y="1989138"/>
            <a:ext cx="3786188" cy="3813175"/>
            <a:chOff x="2200" y="1117"/>
            <a:chExt cx="2385" cy="2402"/>
          </a:xfrm>
        </p:grpSpPr>
        <p:pic>
          <p:nvPicPr>
            <p:cNvPr id="17416" name="Picture 15" descr="dotty_plots"/>
            <p:cNvPicPr>
              <a:picLocks noChangeAspect="1" noChangeArrowheads="1"/>
            </p:cNvPicPr>
            <p:nvPr/>
          </p:nvPicPr>
          <p:blipFill>
            <a:blip r:embed="rId2" cstate="print"/>
            <a:srcRect l="26567"/>
            <a:stretch>
              <a:fillRect/>
            </a:stretch>
          </p:blipFill>
          <p:spPr bwMode="auto">
            <a:xfrm>
              <a:off x="2336" y="1117"/>
              <a:ext cx="2249" cy="2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7" name="Text Box 16"/>
            <p:cNvSpPr txBox="1">
              <a:spLocks noChangeArrowheads="1"/>
            </p:cNvSpPr>
            <p:nvPr/>
          </p:nvSpPr>
          <p:spPr bwMode="auto">
            <a:xfrm rot="-5400000">
              <a:off x="1723" y="2183"/>
              <a:ext cx="1089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/>
                <a:t>Nash-Sutcliffe Efficiency</a:t>
              </a:r>
            </a:p>
          </p:txBody>
        </p:sp>
      </p:grpSp>
      <p:sp>
        <p:nvSpPr>
          <p:cNvPr id="17415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land_ocean_ice_lights_2048 (1)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38" y="2382838"/>
            <a:ext cx="7451726" cy="378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699" name="Rectangle 3"/>
          <p:cNvSpPr>
            <a:spLocks noRot="1" noChangeArrowheads="1"/>
          </p:cNvSpPr>
          <p:nvPr/>
        </p:nvSpPr>
        <p:spPr bwMode="auto">
          <a:xfrm>
            <a:off x="179388" y="1484313"/>
            <a:ext cx="3492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20000"/>
              </a:spcBef>
              <a:defRPr/>
            </a:pPr>
            <a:r>
              <a:rPr lang="en-GB" sz="2200" b="1" u="sng" dirty="0"/>
              <a:t>Evolutionary algorithms</a:t>
            </a:r>
          </a:p>
          <a:p>
            <a:pPr>
              <a:spcBef>
                <a:spcPct val="20000"/>
              </a:spcBef>
              <a:defRPr/>
            </a:pPr>
            <a:endParaRPr lang="en-GB" sz="2200" dirty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8437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8438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18439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1"/>
          <p:cNvGrpSpPr>
            <a:grpSpLocks/>
          </p:cNvGrpSpPr>
          <p:nvPr/>
        </p:nvGrpSpPr>
        <p:grpSpPr bwMode="auto">
          <a:xfrm>
            <a:off x="-71438" y="2382838"/>
            <a:ext cx="7451726" cy="3783012"/>
            <a:chOff x="-1260475" y="1628775"/>
            <a:chExt cx="11017250" cy="5508625"/>
          </a:xfrm>
        </p:grpSpPr>
        <p:pic>
          <p:nvPicPr>
            <p:cNvPr id="19464" name="Picture 3" descr="land_ocean_ice_lights_2048 (1).tif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60475" y="1628775"/>
              <a:ext cx="11017250" cy="550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23813" y="4291778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10158" y="2636648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740622" y="2421665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3238" y="2997263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42023" y="4291778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372269" y="2350005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156336" y="2997263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085924" y="4150768"/>
              <a:ext cx="140826" cy="1410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69332" y="5373623"/>
              <a:ext cx="140826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842243" y="2350005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595103" y="4869687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588201" y="4941347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410378" y="4724053"/>
              <a:ext cx="145520" cy="1456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708319" y="4869687"/>
              <a:ext cx="143173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076674" y="3716180"/>
              <a:ext cx="143172" cy="1456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787981" y="5013008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924251" y="5588605"/>
              <a:ext cx="143173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220402" y="3246919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994664" y="3861814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858394" y="4580732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546648" y="5373623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74765" y="4220117"/>
              <a:ext cx="145520" cy="1456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987762" y="3357878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858394" y="2923290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949653" y="5805898"/>
              <a:ext cx="143172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57699" name="Rectangle 3"/>
          <p:cNvSpPr>
            <a:spLocks noRot="1" noChangeArrowheads="1"/>
          </p:cNvSpPr>
          <p:nvPr/>
        </p:nvSpPr>
        <p:spPr bwMode="auto">
          <a:xfrm>
            <a:off x="179388" y="1484313"/>
            <a:ext cx="3492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20000"/>
              </a:spcBef>
              <a:defRPr/>
            </a:pPr>
            <a:r>
              <a:rPr lang="en-GB" sz="2200" b="1" u="sng" dirty="0"/>
              <a:t>Evolutionary algorithms</a:t>
            </a:r>
          </a:p>
          <a:p>
            <a:pPr>
              <a:spcBef>
                <a:spcPct val="20000"/>
              </a:spcBef>
              <a:defRPr/>
            </a:pPr>
            <a:endParaRPr lang="en-GB" sz="2200" dirty="0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9461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9462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19463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1"/>
          <p:cNvGrpSpPr>
            <a:grpSpLocks noChangeAspect="1"/>
          </p:cNvGrpSpPr>
          <p:nvPr/>
        </p:nvGrpSpPr>
        <p:grpSpPr bwMode="auto">
          <a:xfrm>
            <a:off x="-180975" y="2376488"/>
            <a:ext cx="7577138" cy="3789362"/>
            <a:chOff x="-1260475" y="1628775"/>
            <a:chExt cx="11017250" cy="5508625"/>
          </a:xfrm>
        </p:grpSpPr>
        <p:pic>
          <p:nvPicPr>
            <p:cNvPr id="20488" name="Picture 3" descr="land_ocean_ice_lights_2048 (1).tif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60475" y="1628775"/>
              <a:ext cx="11017250" cy="550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179869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79869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79869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79869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79869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79869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79869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79869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79869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79869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79869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79869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39955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39955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39955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39955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39955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39955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9955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39955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39955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39955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39955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39955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00042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0042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900042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900042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900042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0042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00042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0042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0042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900042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900042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0042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257820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257820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257820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257820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257820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1257820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257820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257820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257820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257820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57820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257820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620214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20214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620214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620214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620214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620214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620214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620214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620214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620214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620214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620214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980300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980300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1980300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980300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1980300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1980300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980300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980300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980300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980300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980300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980300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2340386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2340386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2340386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340386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340386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340386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340386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340386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2340386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340386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340386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2340386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2700472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700472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2700472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700472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2700472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2700472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2700472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700472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2700472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2700472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2700472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2700472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3058251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3058251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3058251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058251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3058251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3058251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058251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058251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058251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3058251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058251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3058251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3418337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418337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3418337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3418337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3418337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3418337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3418337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18337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418337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418337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3418337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3418337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3780730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3780730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780730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3780730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3780730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3780730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3780730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3780730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3780730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3780730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3780730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3780730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4140816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4140816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140816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4140816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140816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4140816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4140816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4140816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4140816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4140816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4140816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4140816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4500902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4500902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4500902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4500902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500902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4500902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500902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4500902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500902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4500902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500902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4500902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58681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4858681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4858681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858681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4858681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4858681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4858681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>
              <a:off x="4858681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4858681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Oval 175"/>
            <p:cNvSpPr/>
            <p:nvPr/>
          </p:nvSpPr>
          <p:spPr>
            <a:xfrm>
              <a:off x="4858681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4858681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4858681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5218767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5218767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5218767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5218767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5218767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5218767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5218767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5218767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5218767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5218767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5218767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5218767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5581161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5581161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5581161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5581161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5581161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5581161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5581161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Oval 197"/>
            <p:cNvSpPr/>
            <p:nvPr/>
          </p:nvSpPr>
          <p:spPr>
            <a:xfrm>
              <a:off x="5581161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Oval 198"/>
            <p:cNvSpPr/>
            <p:nvPr/>
          </p:nvSpPr>
          <p:spPr>
            <a:xfrm>
              <a:off x="5581161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Oval 199"/>
            <p:cNvSpPr/>
            <p:nvPr/>
          </p:nvSpPr>
          <p:spPr>
            <a:xfrm>
              <a:off x="5581161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Oval 200"/>
            <p:cNvSpPr/>
            <p:nvPr/>
          </p:nvSpPr>
          <p:spPr>
            <a:xfrm>
              <a:off x="5581161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Oval 201"/>
            <p:cNvSpPr/>
            <p:nvPr/>
          </p:nvSpPr>
          <p:spPr>
            <a:xfrm>
              <a:off x="5581161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5941247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5941247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5941247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5941247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5941247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Oval 207"/>
            <p:cNvSpPr/>
            <p:nvPr/>
          </p:nvSpPr>
          <p:spPr>
            <a:xfrm>
              <a:off x="5941247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Oval 208"/>
            <p:cNvSpPr/>
            <p:nvPr/>
          </p:nvSpPr>
          <p:spPr>
            <a:xfrm>
              <a:off x="5941247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5941247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Oval 210"/>
            <p:cNvSpPr/>
            <p:nvPr/>
          </p:nvSpPr>
          <p:spPr>
            <a:xfrm>
              <a:off x="5941247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Oval 211"/>
            <p:cNvSpPr/>
            <p:nvPr/>
          </p:nvSpPr>
          <p:spPr>
            <a:xfrm>
              <a:off x="5941247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5941247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Oval 213"/>
            <p:cNvSpPr/>
            <p:nvPr/>
          </p:nvSpPr>
          <p:spPr>
            <a:xfrm>
              <a:off x="5941247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Oval 214"/>
            <p:cNvSpPr/>
            <p:nvPr/>
          </p:nvSpPr>
          <p:spPr>
            <a:xfrm>
              <a:off x="6301333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6301333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6301333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6301333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6301333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6301333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Oval 220"/>
            <p:cNvSpPr/>
            <p:nvPr/>
          </p:nvSpPr>
          <p:spPr>
            <a:xfrm>
              <a:off x="6301333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6301333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6301333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6301333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6301333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6" name="Oval 225"/>
            <p:cNvSpPr/>
            <p:nvPr/>
          </p:nvSpPr>
          <p:spPr>
            <a:xfrm>
              <a:off x="6301333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7" name="Oval 226"/>
            <p:cNvSpPr/>
            <p:nvPr/>
          </p:nvSpPr>
          <p:spPr>
            <a:xfrm>
              <a:off x="6659111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8" name="Oval 227"/>
            <p:cNvSpPr/>
            <p:nvPr/>
          </p:nvSpPr>
          <p:spPr>
            <a:xfrm>
              <a:off x="6659111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9" name="Oval 228"/>
            <p:cNvSpPr/>
            <p:nvPr/>
          </p:nvSpPr>
          <p:spPr>
            <a:xfrm>
              <a:off x="6659111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0" name="Oval 229"/>
            <p:cNvSpPr/>
            <p:nvPr/>
          </p:nvSpPr>
          <p:spPr>
            <a:xfrm>
              <a:off x="6659111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6659111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2" name="Oval 231"/>
            <p:cNvSpPr/>
            <p:nvPr/>
          </p:nvSpPr>
          <p:spPr>
            <a:xfrm>
              <a:off x="6659111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3" name="Oval 232"/>
            <p:cNvSpPr/>
            <p:nvPr/>
          </p:nvSpPr>
          <p:spPr>
            <a:xfrm>
              <a:off x="6659111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4" name="Oval 233"/>
            <p:cNvSpPr/>
            <p:nvPr/>
          </p:nvSpPr>
          <p:spPr>
            <a:xfrm>
              <a:off x="6659111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6659111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6659111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6659111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8" name="Oval 237"/>
            <p:cNvSpPr/>
            <p:nvPr/>
          </p:nvSpPr>
          <p:spPr>
            <a:xfrm>
              <a:off x="6659111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9" name="Oval 238"/>
            <p:cNvSpPr/>
            <p:nvPr/>
          </p:nvSpPr>
          <p:spPr>
            <a:xfrm>
              <a:off x="7019197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0" name="Oval 239"/>
            <p:cNvSpPr/>
            <p:nvPr/>
          </p:nvSpPr>
          <p:spPr>
            <a:xfrm>
              <a:off x="7019197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7019197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2" name="Oval 241"/>
            <p:cNvSpPr/>
            <p:nvPr/>
          </p:nvSpPr>
          <p:spPr>
            <a:xfrm>
              <a:off x="7019197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7019197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4" name="Oval 243"/>
            <p:cNvSpPr/>
            <p:nvPr/>
          </p:nvSpPr>
          <p:spPr>
            <a:xfrm>
              <a:off x="7019197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5" name="Oval 244"/>
            <p:cNvSpPr/>
            <p:nvPr/>
          </p:nvSpPr>
          <p:spPr>
            <a:xfrm>
              <a:off x="7019197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7019197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7" name="Oval 246"/>
            <p:cNvSpPr/>
            <p:nvPr/>
          </p:nvSpPr>
          <p:spPr>
            <a:xfrm>
              <a:off x="7019197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8" name="Oval 247"/>
            <p:cNvSpPr/>
            <p:nvPr/>
          </p:nvSpPr>
          <p:spPr>
            <a:xfrm>
              <a:off x="7019197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9" name="Oval 248"/>
            <p:cNvSpPr/>
            <p:nvPr/>
          </p:nvSpPr>
          <p:spPr>
            <a:xfrm>
              <a:off x="7019197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7019197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1" name="Oval 250"/>
            <p:cNvSpPr/>
            <p:nvPr/>
          </p:nvSpPr>
          <p:spPr>
            <a:xfrm>
              <a:off x="7379284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7379284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7379284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7379284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7379284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6" name="Oval 255"/>
            <p:cNvSpPr/>
            <p:nvPr/>
          </p:nvSpPr>
          <p:spPr>
            <a:xfrm>
              <a:off x="7379284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7" name="Oval 256"/>
            <p:cNvSpPr/>
            <p:nvPr/>
          </p:nvSpPr>
          <p:spPr>
            <a:xfrm>
              <a:off x="7379284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7379284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9" name="Oval 258"/>
            <p:cNvSpPr/>
            <p:nvPr/>
          </p:nvSpPr>
          <p:spPr>
            <a:xfrm>
              <a:off x="7379284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0" name="Oval 259"/>
            <p:cNvSpPr/>
            <p:nvPr/>
          </p:nvSpPr>
          <p:spPr>
            <a:xfrm>
              <a:off x="7379284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1" name="Oval 260"/>
            <p:cNvSpPr/>
            <p:nvPr/>
          </p:nvSpPr>
          <p:spPr>
            <a:xfrm>
              <a:off x="7379284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2" name="Oval 261"/>
            <p:cNvSpPr/>
            <p:nvPr/>
          </p:nvSpPr>
          <p:spPr>
            <a:xfrm>
              <a:off x="7379284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3" name="Oval 262"/>
            <p:cNvSpPr/>
            <p:nvPr/>
          </p:nvSpPr>
          <p:spPr>
            <a:xfrm>
              <a:off x="7741677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4" name="Oval 263"/>
            <p:cNvSpPr/>
            <p:nvPr/>
          </p:nvSpPr>
          <p:spPr>
            <a:xfrm>
              <a:off x="7741677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5" name="Oval 264"/>
            <p:cNvSpPr/>
            <p:nvPr/>
          </p:nvSpPr>
          <p:spPr>
            <a:xfrm>
              <a:off x="7741677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6" name="Oval 265"/>
            <p:cNvSpPr/>
            <p:nvPr/>
          </p:nvSpPr>
          <p:spPr>
            <a:xfrm>
              <a:off x="7741677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7" name="Oval 266"/>
            <p:cNvSpPr/>
            <p:nvPr/>
          </p:nvSpPr>
          <p:spPr>
            <a:xfrm>
              <a:off x="7741677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8" name="Oval 267"/>
            <p:cNvSpPr/>
            <p:nvPr/>
          </p:nvSpPr>
          <p:spPr>
            <a:xfrm>
              <a:off x="7741677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9" name="Oval 268"/>
            <p:cNvSpPr/>
            <p:nvPr/>
          </p:nvSpPr>
          <p:spPr>
            <a:xfrm>
              <a:off x="7741677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7741677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1" name="Oval 270"/>
            <p:cNvSpPr/>
            <p:nvPr/>
          </p:nvSpPr>
          <p:spPr>
            <a:xfrm>
              <a:off x="7741677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2" name="Oval 271"/>
            <p:cNvSpPr/>
            <p:nvPr/>
          </p:nvSpPr>
          <p:spPr>
            <a:xfrm>
              <a:off x="7741677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3" name="Oval 272"/>
            <p:cNvSpPr/>
            <p:nvPr/>
          </p:nvSpPr>
          <p:spPr>
            <a:xfrm>
              <a:off x="7741677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4" name="Oval 273"/>
            <p:cNvSpPr/>
            <p:nvPr/>
          </p:nvSpPr>
          <p:spPr>
            <a:xfrm>
              <a:off x="7741677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5" name="Oval 274"/>
            <p:cNvSpPr/>
            <p:nvPr/>
          </p:nvSpPr>
          <p:spPr>
            <a:xfrm>
              <a:off x="8101763" y="1917244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6" name="Oval 275"/>
            <p:cNvSpPr/>
            <p:nvPr/>
          </p:nvSpPr>
          <p:spPr>
            <a:xfrm>
              <a:off x="8101763" y="2277255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7" name="Oval 276"/>
            <p:cNvSpPr/>
            <p:nvPr/>
          </p:nvSpPr>
          <p:spPr>
            <a:xfrm>
              <a:off x="8101763" y="2637266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8" name="Oval 277"/>
            <p:cNvSpPr/>
            <p:nvPr/>
          </p:nvSpPr>
          <p:spPr>
            <a:xfrm>
              <a:off x="8101763" y="2997277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9" name="Oval 278"/>
            <p:cNvSpPr/>
            <p:nvPr/>
          </p:nvSpPr>
          <p:spPr>
            <a:xfrm>
              <a:off x="8101763" y="3357287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0" name="Oval 279"/>
            <p:cNvSpPr/>
            <p:nvPr/>
          </p:nvSpPr>
          <p:spPr>
            <a:xfrm>
              <a:off x="8101763" y="3717298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1" name="Oval 280"/>
            <p:cNvSpPr/>
            <p:nvPr/>
          </p:nvSpPr>
          <p:spPr>
            <a:xfrm>
              <a:off x="8101763" y="4077309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8101763" y="4437320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3" name="Oval 282"/>
            <p:cNvSpPr/>
            <p:nvPr/>
          </p:nvSpPr>
          <p:spPr>
            <a:xfrm>
              <a:off x="8101763" y="4797330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4" name="Oval 283"/>
            <p:cNvSpPr/>
            <p:nvPr/>
          </p:nvSpPr>
          <p:spPr>
            <a:xfrm>
              <a:off x="8101763" y="5157341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5" name="Oval 284"/>
            <p:cNvSpPr/>
            <p:nvPr/>
          </p:nvSpPr>
          <p:spPr>
            <a:xfrm>
              <a:off x="8101763" y="551735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6" name="Oval 285"/>
            <p:cNvSpPr/>
            <p:nvPr/>
          </p:nvSpPr>
          <p:spPr>
            <a:xfrm>
              <a:off x="8101763" y="5877362"/>
              <a:ext cx="143111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8459542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8" name="Oval 287"/>
            <p:cNvSpPr/>
            <p:nvPr/>
          </p:nvSpPr>
          <p:spPr>
            <a:xfrm>
              <a:off x="8459542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9" name="Oval 288"/>
            <p:cNvSpPr/>
            <p:nvPr/>
          </p:nvSpPr>
          <p:spPr>
            <a:xfrm>
              <a:off x="8459542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0" name="Oval 289"/>
            <p:cNvSpPr/>
            <p:nvPr/>
          </p:nvSpPr>
          <p:spPr>
            <a:xfrm>
              <a:off x="8459542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1" name="Oval 290"/>
            <p:cNvSpPr/>
            <p:nvPr/>
          </p:nvSpPr>
          <p:spPr>
            <a:xfrm>
              <a:off x="8459542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2" name="Oval 291"/>
            <p:cNvSpPr/>
            <p:nvPr/>
          </p:nvSpPr>
          <p:spPr>
            <a:xfrm>
              <a:off x="8459542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3" name="Oval 292"/>
            <p:cNvSpPr/>
            <p:nvPr/>
          </p:nvSpPr>
          <p:spPr>
            <a:xfrm>
              <a:off x="8459542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4" name="Oval 293"/>
            <p:cNvSpPr/>
            <p:nvPr/>
          </p:nvSpPr>
          <p:spPr>
            <a:xfrm>
              <a:off x="8459542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5" name="Oval 294"/>
            <p:cNvSpPr/>
            <p:nvPr/>
          </p:nvSpPr>
          <p:spPr>
            <a:xfrm>
              <a:off x="8459542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6" name="Oval 295"/>
            <p:cNvSpPr/>
            <p:nvPr/>
          </p:nvSpPr>
          <p:spPr>
            <a:xfrm>
              <a:off x="8459542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7" name="Oval 296"/>
            <p:cNvSpPr/>
            <p:nvPr/>
          </p:nvSpPr>
          <p:spPr>
            <a:xfrm>
              <a:off x="8459542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8" name="Oval 297"/>
            <p:cNvSpPr/>
            <p:nvPr/>
          </p:nvSpPr>
          <p:spPr>
            <a:xfrm>
              <a:off x="8459542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9" name="Oval 298"/>
            <p:cNvSpPr/>
            <p:nvPr/>
          </p:nvSpPr>
          <p:spPr>
            <a:xfrm>
              <a:off x="8819628" y="1917244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0" name="Oval 299"/>
            <p:cNvSpPr/>
            <p:nvPr/>
          </p:nvSpPr>
          <p:spPr>
            <a:xfrm>
              <a:off x="8819628" y="2277255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1" name="Oval 300"/>
            <p:cNvSpPr/>
            <p:nvPr/>
          </p:nvSpPr>
          <p:spPr>
            <a:xfrm>
              <a:off x="8819628" y="2637266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2" name="Oval 301"/>
            <p:cNvSpPr/>
            <p:nvPr/>
          </p:nvSpPr>
          <p:spPr>
            <a:xfrm>
              <a:off x="8819628" y="2997277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3" name="Oval 302"/>
            <p:cNvSpPr/>
            <p:nvPr/>
          </p:nvSpPr>
          <p:spPr>
            <a:xfrm>
              <a:off x="8819628" y="3357287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4" name="Oval 303"/>
            <p:cNvSpPr/>
            <p:nvPr/>
          </p:nvSpPr>
          <p:spPr>
            <a:xfrm>
              <a:off x="8819628" y="3717298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8819628" y="4077309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6" name="Oval 305"/>
            <p:cNvSpPr/>
            <p:nvPr/>
          </p:nvSpPr>
          <p:spPr>
            <a:xfrm>
              <a:off x="8819628" y="4437320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7" name="Oval 306"/>
            <p:cNvSpPr/>
            <p:nvPr/>
          </p:nvSpPr>
          <p:spPr>
            <a:xfrm>
              <a:off x="8819628" y="4797330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8819628" y="5157341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8819628" y="551735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8819628" y="5877362"/>
              <a:ext cx="145419" cy="14308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179869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539955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900042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1257820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1620214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1980300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2340386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8" name="Oval 317"/>
            <p:cNvSpPr/>
            <p:nvPr/>
          </p:nvSpPr>
          <p:spPr>
            <a:xfrm>
              <a:off x="2700472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9" name="Oval 318"/>
            <p:cNvSpPr/>
            <p:nvPr/>
          </p:nvSpPr>
          <p:spPr>
            <a:xfrm>
              <a:off x="3058251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3418337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3780730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140816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4500902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858681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5218767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5581161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5941247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6301333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6659111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7019197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7379284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7741677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8101763" y="6237373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8459542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8819628" y="6237373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179869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539955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900042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1257820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1620214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980300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2340386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700472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3058251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418337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Oval 345"/>
            <p:cNvSpPr/>
            <p:nvPr/>
          </p:nvSpPr>
          <p:spPr>
            <a:xfrm>
              <a:off x="3780730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Oval 346"/>
            <p:cNvSpPr/>
            <p:nvPr/>
          </p:nvSpPr>
          <p:spPr>
            <a:xfrm>
              <a:off x="4140816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Oval 347"/>
            <p:cNvSpPr/>
            <p:nvPr/>
          </p:nvSpPr>
          <p:spPr>
            <a:xfrm>
              <a:off x="4500902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Oval 348"/>
            <p:cNvSpPr/>
            <p:nvPr/>
          </p:nvSpPr>
          <p:spPr>
            <a:xfrm>
              <a:off x="4858681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Oval 349"/>
            <p:cNvSpPr/>
            <p:nvPr/>
          </p:nvSpPr>
          <p:spPr>
            <a:xfrm>
              <a:off x="5218767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5581161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5941247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6301333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6659111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Oval 354"/>
            <p:cNvSpPr/>
            <p:nvPr/>
          </p:nvSpPr>
          <p:spPr>
            <a:xfrm>
              <a:off x="7019197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Oval 355"/>
            <p:cNvSpPr/>
            <p:nvPr/>
          </p:nvSpPr>
          <p:spPr>
            <a:xfrm>
              <a:off x="7379284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Oval 356"/>
            <p:cNvSpPr/>
            <p:nvPr/>
          </p:nvSpPr>
          <p:spPr>
            <a:xfrm>
              <a:off x="7741677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Oval 357"/>
            <p:cNvSpPr/>
            <p:nvPr/>
          </p:nvSpPr>
          <p:spPr>
            <a:xfrm>
              <a:off x="8101763" y="6597384"/>
              <a:ext cx="143111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Oval 358"/>
            <p:cNvSpPr/>
            <p:nvPr/>
          </p:nvSpPr>
          <p:spPr>
            <a:xfrm>
              <a:off x="8459542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Oval 359"/>
            <p:cNvSpPr/>
            <p:nvPr/>
          </p:nvSpPr>
          <p:spPr>
            <a:xfrm>
              <a:off x="8819628" y="6597384"/>
              <a:ext cx="145419" cy="14539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57699" name="Rectangle 3"/>
          <p:cNvSpPr>
            <a:spLocks noRot="1" noChangeArrowheads="1"/>
          </p:cNvSpPr>
          <p:nvPr/>
        </p:nvSpPr>
        <p:spPr bwMode="auto">
          <a:xfrm>
            <a:off x="179388" y="1484313"/>
            <a:ext cx="3492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20000"/>
              </a:spcBef>
              <a:defRPr/>
            </a:pPr>
            <a:r>
              <a:rPr lang="en-GB" sz="2200" b="1" u="sng" dirty="0"/>
              <a:t>Evolutionary algorithms</a:t>
            </a:r>
          </a:p>
          <a:p>
            <a:pPr>
              <a:spcBef>
                <a:spcPct val="20000"/>
              </a:spcBef>
              <a:defRPr/>
            </a:pPr>
            <a:endParaRPr lang="en-GB" sz="2200" dirty="0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0485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0486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20487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3" y="0"/>
            <a:ext cx="7200900" cy="1143000"/>
          </a:xfrm>
        </p:spPr>
        <p:txBody>
          <a:bodyPr/>
          <a:lstStyle/>
          <a:p>
            <a:pPr eaLnBrk="1" hangingPunct="1"/>
            <a:r>
              <a:rPr lang="en-US"/>
              <a:t>After this lecture you will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1717675"/>
            <a:ext cx="7138988" cy="4525963"/>
          </a:xfrm>
        </p:spPr>
        <p:txBody>
          <a:bodyPr/>
          <a:lstStyle/>
          <a:p>
            <a:pPr eaLnBrk="1" hangingPunct="1"/>
            <a:r>
              <a:rPr lang="en-US" sz="2400"/>
              <a:t>be able to </a:t>
            </a:r>
            <a:r>
              <a:rPr lang="en-US" sz="2400" b="1" u="sng"/>
              <a:t>describe</a:t>
            </a:r>
            <a:r>
              <a:rPr lang="en-US" sz="2400"/>
              <a:t> sources of uncertainty in hydrological models</a:t>
            </a:r>
          </a:p>
          <a:p>
            <a:pPr eaLnBrk="1" hangingPunct="1"/>
            <a:r>
              <a:rPr lang="en-US" sz="2400"/>
              <a:t>be able to </a:t>
            </a:r>
            <a:r>
              <a:rPr lang="en-US" sz="2400" b="1" u="sng"/>
              <a:t>identify and classify</a:t>
            </a:r>
            <a:r>
              <a:rPr lang="en-US" sz="2400"/>
              <a:t> model parameter calibration procedures</a:t>
            </a:r>
          </a:p>
          <a:p>
            <a:pPr eaLnBrk="1" hangingPunct="1"/>
            <a:r>
              <a:rPr lang="en-US" sz="2400"/>
              <a:t>be able to </a:t>
            </a:r>
            <a:r>
              <a:rPr lang="en-US" sz="2400" b="1" u="sng"/>
              <a:t>explain and discuss </a:t>
            </a:r>
            <a:r>
              <a:rPr lang="en-US" sz="2400"/>
              <a:t>different model performance measures</a:t>
            </a:r>
          </a:p>
          <a:p>
            <a:pPr eaLnBrk="1" hangingPunct="1"/>
            <a:r>
              <a:rPr lang="en-US" sz="2400"/>
              <a:t>be able to </a:t>
            </a:r>
            <a:r>
              <a:rPr lang="en-US" sz="2400" b="1" u="sng"/>
              <a:t>analyze and assess </a:t>
            </a:r>
            <a:r>
              <a:rPr lang="en-US" sz="2400"/>
              <a:t>different model evaluation techniques</a:t>
            </a:r>
            <a:r>
              <a:rPr lang="en-US" sz="2400" b="1" u="sng"/>
              <a:t> </a:t>
            </a:r>
            <a:endParaRPr lang="en-US" sz="240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077" name="Freeform 6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7308850" y="1270000"/>
            <a:ext cx="183515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1"/>
          <p:cNvGrpSpPr>
            <a:grpSpLocks/>
          </p:cNvGrpSpPr>
          <p:nvPr/>
        </p:nvGrpSpPr>
        <p:grpSpPr bwMode="auto">
          <a:xfrm>
            <a:off x="-71438" y="2382838"/>
            <a:ext cx="7451726" cy="3783012"/>
            <a:chOff x="-1260475" y="1628775"/>
            <a:chExt cx="11017250" cy="5508625"/>
          </a:xfrm>
        </p:grpSpPr>
        <p:pic>
          <p:nvPicPr>
            <p:cNvPr id="21512" name="Picture 3" descr="land_ocean_ice_lights_2048 (1).tif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60475" y="1628775"/>
              <a:ext cx="11017250" cy="550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23813" y="4291778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10158" y="2636648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740622" y="2421665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3238" y="2997263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42023" y="4291778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372269" y="2350005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156336" y="2997263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085924" y="4150768"/>
              <a:ext cx="140826" cy="1410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69332" y="5373623"/>
              <a:ext cx="140826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842243" y="2350005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595103" y="4869687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588201" y="4941347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410378" y="4724053"/>
              <a:ext cx="145520" cy="1456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708319" y="4869687"/>
              <a:ext cx="143173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076674" y="3716180"/>
              <a:ext cx="143172" cy="1456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787981" y="5013008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924251" y="5588605"/>
              <a:ext cx="143173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220402" y="3246919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994664" y="3861814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858394" y="4580732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546648" y="5373623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74765" y="4220117"/>
              <a:ext cx="145520" cy="14563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987762" y="3357878"/>
              <a:ext cx="145520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858394" y="2923290"/>
              <a:ext cx="145520" cy="1456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949653" y="5805898"/>
              <a:ext cx="143172" cy="14332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57699" name="Rectangle 3"/>
          <p:cNvSpPr>
            <a:spLocks noRot="1" noChangeArrowheads="1"/>
          </p:cNvSpPr>
          <p:nvPr/>
        </p:nvSpPr>
        <p:spPr bwMode="auto">
          <a:xfrm>
            <a:off x="179388" y="1484313"/>
            <a:ext cx="3492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20000"/>
              </a:spcBef>
              <a:defRPr/>
            </a:pPr>
            <a:r>
              <a:rPr lang="en-GB" sz="2200" b="1" u="sng" dirty="0"/>
              <a:t>Evolutionary algorithms</a:t>
            </a:r>
          </a:p>
          <a:p>
            <a:pPr>
              <a:spcBef>
                <a:spcPct val="20000"/>
              </a:spcBef>
              <a:defRPr/>
            </a:pPr>
            <a:endParaRPr lang="en-GB" sz="2200" dirty="0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1509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1510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21511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2"/>
          <p:cNvGrpSpPr>
            <a:grpSpLocks noChangeAspect="1"/>
          </p:cNvGrpSpPr>
          <p:nvPr/>
        </p:nvGrpSpPr>
        <p:grpSpPr bwMode="auto">
          <a:xfrm>
            <a:off x="-252413" y="2363788"/>
            <a:ext cx="7747001" cy="3873500"/>
            <a:chOff x="-1260475" y="1628775"/>
            <a:chExt cx="11017250" cy="5508625"/>
          </a:xfrm>
        </p:grpSpPr>
        <p:pic>
          <p:nvPicPr>
            <p:cNvPr id="22536" name="Picture 3" descr="land_ocean_ice_lights_2048 (1).tif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60475" y="1628775"/>
              <a:ext cx="11017250" cy="550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324385" y="4292782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11103" y="2637936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740708" y="2421204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65012" y="2996901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042312" y="4292782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372583" y="2348959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155850" y="2996901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085864" y="4150551"/>
              <a:ext cx="142230" cy="1422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68873" y="5374188"/>
              <a:ext cx="142230" cy="1422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843903" y="2348959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596220" y="4868478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587058" y="4942981"/>
              <a:ext cx="144489" cy="14223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410438" y="4723989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708576" y="4868478"/>
              <a:ext cx="142232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076701" y="3717085"/>
              <a:ext cx="142232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787724" y="5012966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925308" y="5588664"/>
              <a:ext cx="142232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220664" y="3247497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995296" y="3861574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859969" y="4581759"/>
              <a:ext cx="144489" cy="14223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548022" y="5374188"/>
              <a:ext cx="144489" cy="14223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8675368" y="4220538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988392" y="3358122"/>
              <a:ext cx="144489" cy="14223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859969" y="2924656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948280" y="5805396"/>
              <a:ext cx="144489" cy="14448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36" name="Straight Arrow Connector 35"/>
            <p:cNvCxnSpPr>
              <a:stCxn id="34" idx="2"/>
            </p:cNvCxnSpPr>
            <p:nvPr/>
          </p:nvCxnSpPr>
          <p:spPr>
            <a:xfrm flipH="1" flipV="1">
              <a:off x="4426503" y="2852412"/>
              <a:ext cx="433466" cy="14448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6011361" y="2421204"/>
              <a:ext cx="431209" cy="216733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5941375" y="3069145"/>
              <a:ext cx="286719" cy="21447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7540" y="3428108"/>
              <a:ext cx="72244" cy="50571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2627170" y="3283619"/>
              <a:ext cx="431207" cy="14448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148946" y="3644841"/>
              <a:ext cx="503453" cy="14448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932213" y="4654003"/>
              <a:ext cx="216733" cy="358963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6" idx="3"/>
            </p:cNvCxnSpPr>
            <p:nvPr/>
          </p:nvCxnSpPr>
          <p:spPr>
            <a:xfrm>
              <a:off x="4808044" y="5134879"/>
              <a:ext cx="340902" cy="9482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8" idx="5"/>
            </p:cNvCxnSpPr>
            <p:nvPr/>
          </p:nvCxnSpPr>
          <p:spPr>
            <a:xfrm flipH="1" flipV="1">
              <a:off x="5866873" y="3789329"/>
              <a:ext cx="340903" cy="48313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7309501" y="3069145"/>
              <a:ext cx="431207" cy="14448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7812952" y="2493448"/>
              <a:ext cx="288977" cy="35896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7668464" y="4437271"/>
              <a:ext cx="144489" cy="50571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8533138" y="3861574"/>
              <a:ext cx="142230" cy="43120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6659303" y="4654003"/>
              <a:ext cx="361221" cy="358963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3564087" y="5516419"/>
              <a:ext cx="431209" cy="14448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020524" y="5444175"/>
              <a:ext cx="288977" cy="43346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92510" y="5444175"/>
              <a:ext cx="503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432751" y="5299687"/>
              <a:ext cx="609561" cy="14448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186800" y="4076049"/>
              <a:ext cx="216733" cy="288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2484939" y="4798492"/>
              <a:ext cx="286720" cy="21447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3277369" y="4942981"/>
              <a:ext cx="503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394371" y="4076049"/>
              <a:ext cx="288977" cy="28897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83348" y="2707924"/>
              <a:ext cx="358964" cy="216733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259045" y="3283619"/>
              <a:ext cx="433466" cy="3838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554926" y="2457326"/>
              <a:ext cx="361221" cy="250598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699" name="Rectangle 3"/>
          <p:cNvSpPr>
            <a:spLocks noRot="1" noChangeArrowheads="1"/>
          </p:cNvSpPr>
          <p:nvPr/>
        </p:nvSpPr>
        <p:spPr bwMode="auto">
          <a:xfrm>
            <a:off x="179388" y="1484313"/>
            <a:ext cx="3492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20000"/>
              </a:spcBef>
              <a:defRPr/>
            </a:pPr>
            <a:r>
              <a:rPr lang="en-GB" sz="2200" b="1" u="sng" dirty="0"/>
              <a:t>Evolutionary algorithms</a:t>
            </a:r>
          </a:p>
          <a:p>
            <a:pPr>
              <a:spcBef>
                <a:spcPct val="20000"/>
              </a:spcBef>
              <a:defRPr/>
            </a:pPr>
            <a:endParaRPr lang="en-GB" sz="2200" dirty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2533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2534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22535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1"/>
          <p:cNvGrpSpPr>
            <a:grpSpLocks noChangeAspect="1"/>
          </p:cNvGrpSpPr>
          <p:nvPr/>
        </p:nvGrpSpPr>
        <p:grpSpPr bwMode="auto">
          <a:xfrm>
            <a:off x="-323850" y="2378075"/>
            <a:ext cx="7812088" cy="3905250"/>
            <a:chOff x="-1260475" y="1628775"/>
            <a:chExt cx="11017250" cy="5508625"/>
          </a:xfrm>
        </p:grpSpPr>
        <p:pic>
          <p:nvPicPr>
            <p:cNvPr id="23560" name="Picture 2" descr="land_ocean_ice_lights_2048 (1).tif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60475" y="1628775"/>
              <a:ext cx="11017250" cy="550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/>
            <p:cNvSpPr/>
            <p:nvPr/>
          </p:nvSpPr>
          <p:spPr>
            <a:xfrm>
              <a:off x="1043275" y="2853661"/>
              <a:ext cx="143285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618652" y="3214184"/>
              <a:ext cx="145524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556719" y="3214184"/>
              <a:ext cx="143285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485077" y="2636450"/>
              <a:ext cx="143285" cy="14555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403725" y="3932993"/>
              <a:ext cx="143285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85063" y="3932993"/>
              <a:ext cx="141045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43275" y="5157878"/>
              <a:ext cx="143285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196268" y="5372849"/>
              <a:ext cx="143285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771646" y="5012325"/>
              <a:ext cx="145523" cy="14555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132096" y="4869012"/>
              <a:ext cx="145524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418666" y="5444505"/>
              <a:ext cx="145524" cy="14555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149277" y="5229535"/>
              <a:ext cx="143285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149277" y="5012325"/>
              <a:ext cx="143285" cy="14555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067924" y="3283602"/>
              <a:ext cx="143285" cy="14555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285091" y="2782004"/>
              <a:ext cx="143285" cy="14107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650773" y="3500812"/>
              <a:ext cx="145523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803013" y="3644126"/>
              <a:ext cx="145523" cy="14555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796296" y="3283602"/>
              <a:ext cx="143285" cy="14555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867938" y="2636450"/>
              <a:ext cx="143285" cy="14555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739595" y="3214184"/>
              <a:ext cx="145524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8100046" y="2853661"/>
              <a:ext cx="143285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460496" y="3715783"/>
              <a:ext cx="143285" cy="14555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811237" y="4293516"/>
              <a:ext cx="145524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7309740" y="5229535"/>
              <a:ext cx="141047" cy="14331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020933" y="4508487"/>
              <a:ext cx="143285" cy="14555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57699" name="Rectangle 3"/>
          <p:cNvSpPr>
            <a:spLocks noRot="1" noChangeArrowheads="1"/>
          </p:cNvSpPr>
          <p:nvPr/>
        </p:nvSpPr>
        <p:spPr bwMode="auto">
          <a:xfrm>
            <a:off x="179388" y="1484313"/>
            <a:ext cx="3492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20000"/>
              </a:spcBef>
              <a:defRPr/>
            </a:pPr>
            <a:r>
              <a:rPr lang="en-GB" sz="2200" b="1" u="sng" dirty="0"/>
              <a:t>Evolutionary algorithms</a:t>
            </a:r>
          </a:p>
          <a:p>
            <a:pPr>
              <a:spcBef>
                <a:spcPct val="20000"/>
              </a:spcBef>
              <a:defRPr/>
            </a:pPr>
            <a:endParaRPr lang="en-GB" sz="2200" dirty="0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557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3558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23559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 noChangeAspect="1"/>
          </p:cNvGrpSpPr>
          <p:nvPr/>
        </p:nvGrpSpPr>
        <p:grpSpPr bwMode="auto">
          <a:xfrm>
            <a:off x="-396875" y="2349500"/>
            <a:ext cx="7921625" cy="3959225"/>
            <a:chOff x="-1260475" y="1628775"/>
            <a:chExt cx="11017250" cy="5508625"/>
          </a:xfrm>
        </p:grpSpPr>
        <p:pic>
          <p:nvPicPr>
            <p:cNvPr id="24584" name="Picture 2" descr="land_ocean_ice_lights_2048 (1).tif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60475" y="1628775"/>
              <a:ext cx="11017250" cy="550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/>
            <p:cNvSpPr/>
            <p:nvPr/>
          </p:nvSpPr>
          <p:spPr>
            <a:xfrm>
              <a:off x="1404420" y="3068881"/>
              <a:ext cx="143511" cy="143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618582" y="3212450"/>
              <a:ext cx="145719" cy="14577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051324" y="3212450"/>
              <a:ext cx="143512" cy="14577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124184" y="2923103"/>
              <a:ext cx="143511" cy="14577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547930" y="3572476"/>
              <a:ext cx="143512" cy="143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71678" y="3572476"/>
              <a:ext cx="143511" cy="143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547930" y="5158359"/>
              <a:ext cx="143512" cy="1413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556926" y="5229039"/>
              <a:ext cx="143511" cy="143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2771088" y="5012582"/>
              <a:ext cx="145719" cy="14577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058110" y="4869013"/>
              <a:ext cx="145719" cy="14356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987459" y="5229039"/>
              <a:ext cx="145719" cy="143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148960" y="5229039"/>
              <a:ext cx="143511" cy="143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148960" y="5012582"/>
              <a:ext cx="143511" cy="14577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210616" y="2998201"/>
              <a:ext cx="145719" cy="143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4285684" y="2781743"/>
              <a:ext cx="141303" cy="1413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652353" y="3499588"/>
              <a:ext cx="143511" cy="14577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804695" y="3645365"/>
              <a:ext cx="143512" cy="14356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795864" y="3285338"/>
              <a:ext cx="143512" cy="143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652353" y="3068881"/>
              <a:ext cx="143511" cy="143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8100876" y="3428908"/>
              <a:ext cx="143512" cy="14356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171527" y="3141770"/>
              <a:ext cx="145719" cy="14356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387898" y="3358228"/>
              <a:ext cx="145719" cy="14136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028017" y="3788933"/>
              <a:ext cx="143511" cy="14577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524623" y="4798333"/>
              <a:ext cx="143511" cy="14356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308253" y="4148961"/>
              <a:ext cx="143511" cy="14356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57699" name="Rectangle 3"/>
          <p:cNvSpPr>
            <a:spLocks noRot="1" noChangeArrowheads="1"/>
          </p:cNvSpPr>
          <p:nvPr/>
        </p:nvSpPr>
        <p:spPr bwMode="auto">
          <a:xfrm>
            <a:off x="179388" y="1484313"/>
            <a:ext cx="3492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20000"/>
              </a:spcBef>
              <a:defRPr/>
            </a:pPr>
            <a:r>
              <a:rPr lang="en-GB" sz="2200" b="1" u="sng" dirty="0"/>
              <a:t>Evolutionary algorithms</a:t>
            </a:r>
          </a:p>
          <a:p>
            <a:pPr>
              <a:spcBef>
                <a:spcPct val="20000"/>
              </a:spcBef>
              <a:defRPr/>
            </a:pPr>
            <a:endParaRPr lang="en-GB" sz="2200" dirty="0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4581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4582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24583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Rectangle 3"/>
          <p:cNvSpPr>
            <a:spLocks noRot="1" noChangeArrowheads="1"/>
          </p:cNvSpPr>
          <p:nvPr/>
        </p:nvSpPr>
        <p:spPr bwMode="auto">
          <a:xfrm>
            <a:off x="179388" y="1484313"/>
            <a:ext cx="3492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spcBef>
                <a:spcPct val="20000"/>
              </a:spcBef>
              <a:defRPr/>
            </a:pPr>
            <a:r>
              <a:rPr lang="en-GB" sz="2200" b="1" u="sng" dirty="0"/>
              <a:t>Evolutionary algorithms</a:t>
            </a:r>
          </a:p>
          <a:p>
            <a:pPr>
              <a:spcBef>
                <a:spcPct val="20000"/>
              </a:spcBef>
              <a:defRPr/>
            </a:pPr>
            <a:endParaRPr lang="en-GB" sz="2200" dirty="0"/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5604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5605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25606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  <p:grpSp>
        <p:nvGrpSpPr>
          <p:cNvPr id="25607" name="Group 1"/>
          <p:cNvGrpSpPr>
            <a:grpSpLocks noChangeAspect="1"/>
          </p:cNvGrpSpPr>
          <p:nvPr/>
        </p:nvGrpSpPr>
        <p:grpSpPr bwMode="auto">
          <a:xfrm>
            <a:off x="-4763" y="2249488"/>
            <a:ext cx="7321551" cy="4635500"/>
            <a:chOff x="395288" y="1444660"/>
            <a:chExt cx="8064500" cy="5105605"/>
          </a:xfrm>
        </p:grpSpPr>
        <p:pic>
          <p:nvPicPr>
            <p:cNvPr id="25608" name="Picture 2" descr="http://smashinghub.com/wp-content/uploads/2010/09/mountains15.jpg"/>
            <p:cNvPicPr>
              <a:picLocks noChangeAspect="1" noChangeArrowheads="1"/>
            </p:cNvPicPr>
            <p:nvPr/>
          </p:nvPicPr>
          <p:blipFill>
            <a:blip r:embed="rId2" cstate="print"/>
            <a:srcRect t="7288" b="5270"/>
            <a:stretch>
              <a:fillRect/>
            </a:stretch>
          </p:blipFill>
          <p:spPr bwMode="auto">
            <a:xfrm>
              <a:off x="395288" y="1444660"/>
              <a:ext cx="8064500" cy="5105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Oval 60"/>
            <p:cNvSpPr/>
            <p:nvPr/>
          </p:nvSpPr>
          <p:spPr>
            <a:xfrm>
              <a:off x="900631" y="3789391"/>
              <a:ext cx="141636" cy="14512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2051204" y="4221270"/>
              <a:ext cx="145134" cy="14512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2988448" y="4004456"/>
              <a:ext cx="143384" cy="14512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058392" y="4724836"/>
              <a:ext cx="145134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332534" y="4221270"/>
              <a:ext cx="143384" cy="14512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10365" y="4221270"/>
              <a:ext cx="145134" cy="14512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0631" y="5228403"/>
              <a:ext cx="141636" cy="14512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1979512" y="5660281"/>
              <a:ext cx="145132" cy="14512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484854" y="4724836"/>
              <a:ext cx="141636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843316" y="5877094"/>
              <a:ext cx="145132" cy="14512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4140770" y="5085026"/>
              <a:ext cx="143384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076265" y="5516904"/>
              <a:ext cx="143384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5796684" y="5445216"/>
              <a:ext cx="143384" cy="14512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995636" y="3574327"/>
              <a:ext cx="145134" cy="14162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4212461" y="3069011"/>
              <a:ext cx="143384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3348658" y="5158463"/>
              <a:ext cx="143384" cy="141628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6732181" y="4366394"/>
              <a:ext cx="143384" cy="14162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7020698" y="3429201"/>
              <a:ext cx="143384" cy="14512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716055" y="2565445"/>
              <a:ext cx="143384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7667676" y="3789391"/>
              <a:ext cx="145134" cy="14512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076265" y="2923887"/>
              <a:ext cx="143384" cy="14512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588796" y="5516904"/>
              <a:ext cx="143384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7741117" y="4581460"/>
              <a:ext cx="143384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7235775" y="5516904"/>
              <a:ext cx="145132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6949006" y="3861080"/>
              <a:ext cx="143384" cy="14337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 flipV="1">
              <a:off x="395288" y="5013337"/>
              <a:ext cx="542064" cy="28675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 flipV="1">
              <a:off x="4932881" y="5013337"/>
              <a:ext cx="180105" cy="57700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 flipV="1">
              <a:off x="2411413" y="5660281"/>
              <a:ext cx="542063" cy="29025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 flipV="1">
              <a:off x="1475918" y="5445216"/>
              <a:ext cx="540314" cy="28675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3" idx="5"/>
            </p:cNvCxnSpPr>
            <p:nvPr/>
          </p:nvCxnSpPr>
          <p:spPr>
            <a:xfrm flipH="1" flipV="1">
              <a:off x="5364783" y="5013337"/>
              <a:ext cx="554303" cy="55427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1" idx="3"/>
            </p:cNvCxnSpPr>
            <p:nvPr/>
          </p:nvCxnSpPr>
          <p:spPr>
            <a:xfrm flipV="1">
              <a:off x="4160004" y="4653148"/>
              <a:ext cx="412667" cy="556021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2" idx="4"/>
            </p:cNvCxnSpPr>
            <p:nvPr/>
          </p:nvCxnSpPr>
          <p:spPr>
            <a:xfrm flipV="1">
              <a:off x="6658740" y="5013337"/>
              <a:ext cx="216825" cy="64694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 flipV="1">
              <a:off x="7164082" y="5013337"/>
              <a:ext cx="145134" cy="64694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7380907" y="4292958"/>
              <a:ext cx="431902" cy="4318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77" idx="3"/>
            </p:cNvCxnSpPr>
            <p:nvPr/>
          </p:nvCxnSpPr>
          <p:spPr>
            <a:xfrm flipV="1">
              <a:off x="6753164" y="4076144"/>
              <a:ext cx="50709" cy="41089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7092390" y="3142448"/>
              <a:ext cx="0" cy="286753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7741117" y="3429201"/>
              <a:ext cx="71693" cy="4318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4787748" y="2205255"/>
              <a:ext cx="71692" cy="4318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5147958" y="2492008"/>
              <a:ext cx="0" cy="43187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4284154" y="2708821"/>
              <a:ext cx="288517" cy="43362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 flipV="1">
              <a:off x="3418601" y="3142448"/>
              <a:ext cx="577035" cy="50181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3" idx="3"/>
            </p:cNvCxnSpPr>
            <p:nvPr/>
          </p:nvCxnSpPr>
          <p:spPr>
            <a:xfrm flipV="1">
              <a:off x="3007683" y="3429201"/>
              <a:ext cx="124149" cy="69765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3131833" y="4292958"/>
              <a:ext cx="0" cy="556021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3348658" y="4149581"/>
              <a:ext cx="69944" cy="113127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 flipV="1">
              <a:off x="2411413" y="4221270"/>
              <a:ext cx="145134" cy="62770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 flipV="1">
              <a:off x="1979512" y="3715954"/>
              <a:ext cx="145132" cy="62771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 flipV="1">
              <a:off x="1259093" y="3861080"/>
              <a:ext cx="143384" cy="410896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972324" y="3429201"/>
              <a:ext cx="0" cy="41089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683806" y="3574327"/>
              <a:ext cx="143384" cy="697649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>
              <a:off x="900631" y="3284077"/>
              <a:ext cx="141636" cy="1451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1907819" y="3574327"/>
              <a:ext cx="143384" cy="14162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2843316" y="2565445"/>
              <a:ext cx="145132" cy="1433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2988448" y="2780510"/>
              <a:ext cx="143384" cy="1433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1042268" y="3429201"/>
              <a:ext cx="145132" cy="14512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755499" y="3357513"/>
              <a:ext cx="145132" cy="1433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395288" y="4653148"/>
              <a:ext cx="145134" cy="14512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10365" y="4868213"/>
              <a:ext cx="145134" cy="1451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268029" y="3934517"/>
              <a:ext cx="143384" cy="14162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27190" y="4941650"/>
              <a:ext cx="145134" cy="1433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4572671" y="4366394"/>
              <a:ext cx="143384" cy="14162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4859440" y="4653148"/>
              <a:ext cx="145134" cy="14512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5076265" y="4508023"/>
              <a:ext cx="143384" cy="1451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2843316" y="2780510"/>
              <a:ext cx="145132" cy="1433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4787748" y="2276944"/>
              <a:ext cx="145132" cy="1433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988448" y="2565445"/>
              <a:ext cx="143384" cy="1433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658740" y="3861080"/>
              <a:ext cx="145132" cy="1433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949006" y="3069011"/>
              <a:ext cx="143384" cy="14337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4859440" y="2060130"/>
              <a:ext cx="145134" cy="1451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667676" y="3284077"/>
              <a:ext cx="145134" cy="1451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5076265" y="2060130"/>
              <a:ext cx="143384" cy="1451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6517104" y="4868213"/>
              <a:ext cx="141636" cy="1451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6875565" y="3934517"/>
              <a:ext cx="145132" cy="14162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6732181" y="4868213"/>
              <a:ext cx="143384" cy="14512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6803872" y="3715954"/>
              <a:ext cx="145134" cy="145126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 descr="ant_colon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0200" y="2565400"/>
            <a:ext cx="3067050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6628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6629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26630" name="Rectangle 3"/>
          <p:cNvSpPr>
            <a:spLocks noRot="1" noChangeArrowheads="1"/>
          </p:cNvSpPr>
          <p:nvPr/>
        </p:nvSpPr>
        <p:spPr bwMode="auto">
          <a:xfrm>
            <a:off x="133350" y="1339850"/>
            <a:ext cx="4103688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Ant-Colony optimization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Mimics self-organizing dynamics of nature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Based on </a:t>
            </a:r>
            <a:r>
              <a:rPr lang="en-GB" sz="2200" b="1"/>
              <a:t>collective  “intelligence”</a:t>
            </a:r>
            <a:r>
              <a:rPr lang="en-GB" sz="2200"/>
              <a:t> of insects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Collective of ants finds </a:t>
            </a:r>
            <a:r>
              <a:rPr lang="en-GB" sz="2200" b="1"/>
              <a:t>shortest route</a:t>
            </a:r>
            <a:r>
              <a:rPr lang="en-GB" sz="2200"/>
              <a:t> to food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Leave pheromone trail, attracting other ants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The more ants, the more pheromone, the more ants </a:t>
            </a:r>
            <a:r>
              <a:rPr lang="en-GB" sz="2200">
                <a:sym typeface="Symbol" pitchFamily="18" charset="2"/>
              </a:rPr>
              <a:t> </a:t>
            </a:r>
            <a:r>
              <a:rPr lang="en-GB" sz="2200" b="1">
                <a:sym typeface="Symbol" pitchFamily="18" charset="2"/>
              </a:rPr>
              <a:t>positive feedback process </a:t>
            </a:r>
            <a:r>
              <a:rPr lang="en-GB" sz="2200">
                <a:sym typeface="Symbol" pitchFamily="18" charset="2"/>
              </a:rPr>
              <a:t>(self-organization)</a:t>
            </a:r>
            <a:endParaRPr lang="en-GB" sz="2200"/>
          </a:p>
        </p:txBody>
      </p:sp>
      <p:pic>
        <p:nvPicPr>
          <p:cNvPr id="26631" name="Picture 15" descr="ants_kitchen"/>
          <p:cNvPicPr>
            <a:picLocks noChangeAspect="1" noChangeArrowheads="1"/>
          </p:cNvPicPr>
          <p:nvPr/>
        </p:nvPicPr>
        <p:blipFill>
          <a:blip r:embed="rId3" cstate="print"/>
          <a:srcRect l="18291" t="32893" r="26030" b="15161"/>
          <a:stretch>
            <a:fillRect/>
          </a:stretch>
        </p:blipFill>
        <p:spPr bwMode="auto">
          <a:xfrm>
            <a:off x="4859338" y="5084763"/>
            <a:ext cx="1871662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16" descr="foo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1412875"/>
            <a:ext cx="1368425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21" name="Line 17"/>
          <p:cNvSpPr>
            <a:spLocks noChangeShapeType="1"/>
          </p:cNvSpPr>
          <p:nvPr/>
        </p:nvSpPr>
        <p:spPr bwMode="auto">
          <a:xfrm flipV="1">
            <a:off x="5724525" y="2492375"/>
            <a:ext cx="0" cy="2520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6634" name="Text Box 1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2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7651" name="Freeform 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7652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258051" name="Rectangle 3"/>
          <p:cNvSpPr>
            <a:spLocks noRot="1" noChangeArrowheads="1"/>
          </p:cNvSpPr>
          <p:nvPr/>
        </p:nvSpPr>
        <p:spPr bwMode="auto">
          <a:xfrm>
            <a:off x="184150" y="1292225"/>
            <a:ext cx="709295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80975" indent="-180975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200"/>
              <a:t>Complex shape of objective functions can be a numerical artifact</a:t>
            </a:r>
            <a:endParaRPr lang="en-GB" sz="2200"/>
          </a:p>
          <a:p>
            <a:pPr marL="180975" indent="-180975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200"/>
              <a:t>Remember exercise 1</a:t>
            </a:r>
          </a:p>
          <a:p>
            <a:pPr marL="180975" indent="-180975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200"/>
              <a:t>Using a too large time step introduces large numerical error</a:t>
            </a:r>
          </a:p>
          <a:p>
            <a:pPr marL="180975" indent="-180975">
              <a:lnSpc>
                <a:spcPct val="8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200"/>
              <a:t>This can affect the shape of the objective function</a:t>
            </a:r>
          </a:p>
          <a:p>
            <a:pPr marL="180975" indent="-180975">
              <a:lnSpc>
                <a:spcPct val="80000"/>
              </a:lnSpc>
              <a:spcBef>
                <a:spcPct val="20000"/>
              </a:spcBef>
              <a:defRPr/>
            </a:pPr>
            <a:endParaRPr lang="en-GB" sz="2200"/>
          </a:p>
          <a:p>
            <a:pPr marL="180975" indent="-180975">
              <a:lnSpc>
                <a:spcPct val="80000"/>
              </a:lnSpc>
              <a:spcBef>
                <a:spcPct val="20000"/>
              </a:spcBef>
              <a:defRPr/>
            </a:pPr>
            <a:endParaRPr lang="en-GB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7654" name="Picture 9" descr="Fig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38" y="3743325"/>
            <a:ext cx="3146425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11" descr="Fig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2225" y="3743325"/>
            <a:ext cx="3146425" cy="29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6" name="Text Box 12"/>
          <p:cNvSpPr txBox="1">
            <a:spLocks noChangeArrowheads="1"/>
          </p:cNvSpPr>
          <p:nvPr/>
        </p:nvSpPr>
        <p:spPr bwMode="auto">
          <a:xfrm>
            <a:off x="731838" y="3471863"/>
            <a:ext cx="2374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1. Fixed-step explicit Euler</a:t>
            </a:r>
          </a:p>
        </p:txBody>
      </p:sp>
      <p:sp>
        <p:nvSpPr>
          <p:cNvPr id="27657" name="Text Box 12"/>
          <p:cNvSpPr txBox="1">
            <a:spLocks noChangeArrowheads="1"/>
          </p:cNvSpPr>
          <p:nvPr/>
        </p:nvSpPr>
        <p:spPr bwMode="auto">
          <a:xfrm>
            <a:off x="4265613" y="3471863"/>
            <a:ext cx="2374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2. Adaptive substepping</a:t>
            </a:r>
          </a:p>
        </p:txBody>
      </p:sp>
      <p:sp>
        <p:nvSpPr>
          <p:cNvPr id="27658" name="Text Box 14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8675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8676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Optimization of objective functions</a:t>
            </a:r>
          </a:p>
        </p:txBody>
      </p:sp>
      <p:sp>
        <p:nvSpPr>
          <p:cNvPr id="28677" name="Rectangle 3"/>
          <p:cNvSpPr>
            <a:spLocks noRot="1" noChangeArrowheads="1"/>
          </p:cNvSpPr>
          <p:nvPr/>
        </p:nvSpPr>
        <p:spPr bwMode="auto">
          <a:xfrm>
            <a:off x="153988" y="1692275"/>
            <a:ext cx="3527425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Multiple optima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Response surface can have more than one optimum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Many parameter sets may yield equally good results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This has impact on parameter and predictive uncertainty</a:t>
            </a:r>
          </a:p>
        </p:txBody>
      </p:sp>
      <p:pic>
        <p:nvPicPr>
          <p:cNvPr id="28678" name="Picture 4"/>
          <p:cNvPicPr>
            <a:picLocks noChangeAspect="1" noChangeArrowheads="1"/>
          </p:cNvPicPr>
          <p:nvPr/>
        </p:nvPicPr>
        <p:blipFill>
          <a:blip r:embed="rId2" cstate="print"/>
          <a:srcRect l="5553" t="4953" r="5553" b="3702"/>
          <a:stretch>
            <a:fillRect/>
          </a:stretch>
        </p:blipFill>
        <p:spPr bwMode="auto">
          <a:xfrm>
            <a:off x="3616325" y="2238375"/>
            <a:ext cx="360045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13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u="sng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9699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29700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29701" name="Rectangle 3"/>
          <p:cNvSpPr>
            <a:spLocks noRot="1" noChangeArrowheads="1"/>
          </p:cNvSpPr>
          <p:nvPr/>
        </p:nvSpPr>
        <p:spPr bwMode="auto">
          <a:xfrm>
            <a:off x="171450" y="1349375"/>
            <a:ext cx="4535488" cy="51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276225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Multiple optima – different approaches</a:t>
            </a:r>
          </a:p>
          <a:p>
            <a:pPr defTabSz="276225">
              <a:spcBef>
                <a:spcPct val="20000"/>
              </a:spcBef>
              <a:buFontTx/>
              <a:buChar char="•"/>
            </a:pPr>
            <a:r>
              <a:rPr lang="en-GB" sz="2200"/>
              <a:t> 	Accept existence of multiple 	optima and introduce concept of 	</a:t>
            </a:r>
            <a:r>
              <a:rPr lang="en-GB" sz="2200" b="1"/>
              <a:t>equifinality</a:t>
            </a:r>
            <a:r>
              <a:rPr lang="en-GB" sz="2200"/>
              <a:t> (GLUE)</a:t>
            </a:r>
          </a:p>
          <a:p>
            <a:pPr defTabSz="276225">
              <a:spcBef>
                <a:spcPct val="20000"/>
              </a:spcBef>
              <a:buFontTx/>
              <a:buChar char="•"/>
            </a:pPr>
            <a:r>
              <a:rPr lang="en-GB" sz="2200"/>
              <a:t> 	Use of Bayesian statistics to 	address in a </a:t>
            </a:r>
            <a:r>
              <a:rPr lang="en-GB" sz="2200" b="1"/>
              <a:t>formal way</a:t>
            </a:r>
            <a:r>
              <a:rPr lang="en-GB" sz="2200"/>
              <a:t> 	problems related to data 	uncertainty</a:t>
            </a:r>
          </a:p>
          <a:p>
            <a:pPr defTabSz="276225">
              <a:spcBef>
                <a:spcPct val="20000"/>
              </a:spcBef>
              <a:buFontTx/>
              <a:buChar char="•"/>
            </a:pPr>
            <a:r>
              <a:rPr lang="en-GB" sz="2200"/>
              <a:t> 	Accept that a single objective 	function is not appropriate: 	instead use </a:t>
            </a:r>
            <a:r>
              <a:rPr lang="en-GB" sz="2200" b="1"/>
              <a:t>more criteria and  	objectives </a:t>
            </a:r>
            <a:r>
              <a:rPr lang="en-GB" sz="2200"/>
              <a:t> to 	constrain the 	problem (Multi-criteria, multi-	objective calibration)</a:t>
            </a:r>
          </a:p>
        </p:txBody>
      </p:sp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2" cstate="print"/>
          <a:srcRect l="5553" t="4953" r="5553" b="3702"/>
          <a:stretch>
            <a:fillRect/>
          </a:stretch>
        </p:blipFill>
        <p:spPr bwMode="auto">
          <a:xfrm>
            <a:off x="4787900" y="2708275"/>
            <a:ext cx="24479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 Box 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0723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0724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30725" name="Rectangle 3"/>
          <p:cNvSpPr>
            <a:spLocks noRot="1" noChangeArrowheads="1"/>
          </p:cNvSpPr>
          <p:nvPr/>
        </p:nvSpPr>
        <p:spPr bwMode="auto">
          <a:xfrm>
            <a:off x="146050" y="1560513"/>
            <a:ext cx="6769100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algn="ctr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GLUE </a:t>
            </a:r>
          </a:p>
          <a:p>
            <a:pPr marL="266700" indent="-266700" algn="ctr">
              <a:lnSpc>
                <a:spcPct val="90000"/>
              </a:lnSpc>
              <a:spcBef>
                <a:spcPct val="20000"/>
              </a:spcBef>
            </a:pPr>
            <a:r>
              <a:rPr lang="en-GB" sz="2200"/>
              <a:t>(Generalized Likelihood Uncertainty Estimation)</a:t>
            </a:r>
          </a:p>
          <a:p>
            <a:pPr marL="266700" indent="-266700">
              <a:lnSpc>
                <a:spcPct val="90000"/>
              </a:lnSpc>
              <a:spcBef>
                <a:spcPct val="20000"/>
              </a:spcBef>
            </a:pPr>
            <a:endParaRPr lang="en-GB" sz="2200"/>
          </a:p>
          <a:p>
            <a:pPr marL="266700" indent="-266700">
              <a:spcBef>
                <a:spcPct val="20000"/>
              </a:spcBef>
              <a:buFontTx/>
              <a:buChar char="•"/>
            </a:pPr>
            <a:r>
              <a:rPr lang="en-GB" sz="2200"/>
              <a:t>“The concept of a </a:t>
            </a:r>
            <a:r>
              <a:rPr lang="en-GB" sz="2200" b="1"/>
              <a:t>single description of reality</a:t>
            </a:r>
            <a:r>
              <a:rPr lang="en-GB" sz="2200"/>
              <a:t> may remain a philosophical axiom or theoretical aim but is </a:t>
            </a:r>
            <a:r>
              <a:rPr lang="en-GB" sz="2200" b="1"/>
              <a:t>impossible </a:t>
            </a:r>
            <a:r>
              <a:rPr lang="en-GB" sz="2200"/>
              <a:t>to achieve in practice”</a:t>
            </a:r>
          </a:p>
          <a:p>
            <a:pPr marL="266700" indent="-266700"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266700" indent="-266700">
              <a:spcBef>
                <a:spcPct val="20000"/>
              </a:spcBef>
              <a:buFontTx/>
              <a:buChar char="•"/>
            </a:pPr>
            <a:r>
              <a:rPr lang="en-GB" sz="2200"/>
              <a:t>“So we must accept that there may be </a:t>
            </a:r>
            <a:r>
              <a:rPr lang="en-GB" sz="2200" b="1"/>
              <a:t>many feasible descriptions</a:t>
            </a:r>
            <a:r>
              <a:rPr lang="en-GB" sz="2200"/>
              <a:t>, or a concept of </a:t>
            </a:r>
            <a:r>
              <a:rPr lang="en-GB" sz="2200" b="1"/>
              <a:t>equifinality</a:t>
            </a:r>
            <a:r>
              <a:rPr lang="en-GB" sz="2200"/>
              <a:t>, as the basis for a new approach” </a:t>
            </a:r>
          </a:p>
          <a:p>
            <a:pPr marL="266700" indent="-266700">
              <a:spcBef>
                <a:spcPct val="20000"/>
              </a:spcBef>
            </a:pPr>
            <a:endParaRPr lang="en-GB" sz="2200"/>
          </a:p>
          <a:p>
            <a:pPr marL="266700" indent="-266700">
              <a:spcBef>
                <a:spcPct val="20000"/>
              </a:spcBef>
            </a:pPr>
            <a:r>
              <a:rPr lang="en-GB" sz="2200"/>
              <a:t>	(Keith Beven)</a:t>
            </a:r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30163" y="44450"/>
            <a:ext cx="7416801" cy="1008063"/>
          </a:xfrm>
        </p:spPr>
        <p:txBody>
          <a:bodyPr/>
          <a:lstStyle/>
          <a:p>
            <a:pPr eaLnBrk="1" hangingPunct="1"/>
            <a:r>
              <a:rPr lang="en-US"/>
              <a:t>Hydrological models</a:t>
            </a:r>
          </a:p>
        </p:txBody>
      </p:sp>
      <p:sp>
        <p:nvSpPr>
          <p:cNvPr id="4099" name="Rectangle 7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100" name="Freeform 7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101" name="Rectangle 3"/>
          <p:cNvSpPr>
            <a:spLocks noRot="1" noChangeArrowheads="1"/>
          </p:cNvSpPr>
          <p:nvPr/>
        </p:nvSpPr>
        <p:spPr bwMode="auto">
          <a:xfrm>
            <a:off x="361950" y="1489075"/>
            <a:ext cx="6365875" cy="312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 b="1" i="1"/>
              <a:t>Q</a:t>
            </a:r>
            <a:r>
              <a:rPr lang="en-GB" sz="2200" i="1"/>
              <a:t>←m(</a:t>
            </a:r>
            <a:r>
              <a:rPr lang="en-GB" sz="2200" b="1" i="1"/>
              <a:t>X</a:t>
            </a:r>
            <a:r>
              <a:rPr lang="en-GB" sz="2200" i="1"/>
              <a:t>,</a:t>
            </a:r>
            <a:r>
              <a:rPr lang="en-GB" sz="2200" b="1" i="1">
                <a:sym typeface="Symbol" pitchFamily="18" charset="2"/>
              </a:rPr>
              <a:t>, S</a:t>
            </a:r>
            <a:r>
              <a:rPr lang="en-GB" sz="2200" b="1" i="1" baseline="-25000">
                <a:sym typeface="Symbol" pitchFamily="18" charset="2"/>
              </a:rPr>
              <a:t>0</a:t>
            </a:r>
            <a:r>
              <a:rPr lang="en-GB" sz="2200" i="1"/>
              <a:t>)</a:t>
            </a:r>
            <a:r>
              <a:rPr lang="en-GB" sz="2200"/>
              <a:t>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000" b="1" i="1"/>
              <a:t>Q</a:t>
            </a:r>
            <a:r>
              <a:rPr lang="en-GB" sz="2000"/>
              <a:t>: system response</a:t>
            </a:r>
            <a:r>
              <a:rPr lang="en-GB" sz="2000" b="1" i="1"/>
              <a:t>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000" b="1" i="1"/>
              <a:t>m</a:t>
            </a:r>
            <a:r>
              <a:rPr lang="en-GB" sz="2000"/>
              <a:t>: hydrological model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000" b="1" i="1"/>
              <a:t>X</a:t>
            </a:r>
            <a:r>
              <a:rPr lang="en-GB" sz="2000"/>
              <a:t>: inputs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000" b="1" i="1">
                <a:sym typeface="Symbol" pitchFamily="18" charset="2"/>
              </a:rPr>
              <a:t></a:t>
            </a:r>
            <a:r>
              <a:rPr lang="en-GB" sz="2000">
                <a:sym typeface="Symbol" pitchFamily="18" charset="2"/>
              </a:rPr>
              <a:t>: model parameters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000" b="1" i="1">
                <a:sym typeface="Symbol" pitchFamily="18" charset="2"/>
              </a:rPr>
              <a:t>S</a:t>
            </a:r>
            <a:r>
              <a:rPr lang="en-GB" sz="2000" b="1" i="1" baseline="-25000">
                <a:sym typeface="Symbol" pitchFamily="18" charset="2"/>
              </a:rPr>
              <a:t>0</a:t>
            </a:r>
            <a:r>
              <a:rPr lang="en-GB" sz="2000">
                <a:sym typeface="Symbol" pitchFamily="18" charset="2"/>
              </a:rPr>
              <a:t>: initial and boundary conditions</a:t>
            </a:r>
            <a:endParaRPr lang="en-GB" sz="200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Each component is subject to uncertainty</a:t>
            </a:r>
          </a:p>
        </p:txBody>
      </p:sp>
      <p:pic>
        <p:nvPicPr>
          <p:cNvPr id="4102" name="Picture 78" descr="homepage-slide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25988"/>
            <a:ext cx="730885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Text Box 79"/>
          <p:cNvSpPr txBox="1">
            <a:spLocks noChangeArrowheads="1"/>
          </p:cNvSpPr>
          <p:nvPr/>
        </p:nvSpPr>
        <p:spPr bwMode="auto">
          <a:xfrm>
            <a:off x="7308850" y="1308100"/>
            <a:ext cx="183515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1747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1748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31749" name="Rectangle 3"/>
          <p:cNvSpPr>
            <a:spLocks noRot="1" noChangeArrowheads="1"/>
          </p:cNvSpPr>
          <p:nvPr/>
        </p:nvSpPr>
        <p:spPr bwMode="auto">
          <a:xfrm>
            <a:off x="196850" y="1455738"/>
            <a:ext cx="6769100" cy="273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algn="ctr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GLUE </a:t>
            </a:r>
          </a:p>
          <a:p>
            <a:pPr marL="266700" indent="-266700" algn="ctr">
              <a:lnSpc>
                <a:spcPct val="90000"/>
              </a:lnSpc>
              <a:spcBef>
                <a:spcPct val="20000"/>
              </a:spcBef>
            </a:pPr>
            <a:r>
              <a:rPr lang="en-GB" sz="2200"/>
              <a:t>(Generalized Likelihood Uncertainty Estimation)</a:t>
            </a:r>
          </a:p>
          <a:p>
            <a:pPr marL="266700" indent="-266700">
              <a:lnSpc>
                <a:spcPct val="90000"/>
              </a:lnSpc>
              <a:spcBef>
                <a:spcPct val="20000"/>
              </a:spcBef>
            </a:pPr>
            <a:endParaRPr lang="en-GB" sz="2200"/>
          </a:p>
          <a:p>
            <a:pPr marL="266700" indent="-266700">
              <a:spcBef>
                <a:spcPct val="20000"/>
              </a:spcBef>
              <a:buFontTx/>
              <a:buChar char="•"/>
            </a:pPr>
            <a:r>
              <a:rPr lang="en-GB" sz="2200"/>
              <a:t>Rejects the concept of an optimum model and parameter set</a:t>
            </a:r>
          </a:p>
          <a:p>
            <a:pPr marL="266700" indent="-266700">
              <a:spcBef>
                <a:spcPct val="20000"/>
              </a:spcBef>
              <a:buFontTx/>
              <a:buChar char="•"/>
            </a:pPr>
            <a:r>
              <a:rPr lang="en-GB" sz="2200"/>
              <a:t>The existence of multiple likely models and parameter sets has been called </a:t>
            </a:r>
            <a:r>
              <a:rPr lang="en-GB" sz="2200" b="1"/>
              <a:t>equifinality</a:t>
            </a:r>
          </a:p>
        </p:txBody>
      </p:sp>
      <p:pic>
        <p:nvPicPr>
          <p:cNvPr id="31750" name="Picture 7" descr="homepage-slide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25988"/>
            <a:ext cx="730885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2771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2772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32773" name="Rectangle 3"/>
          <p:cNvSpPr>
            <a:spLocks noRot="1" noChangeArrowheads="1"/>
          </p:cNvSpPr>
          <p:nvPr/>
        </p:nvSpPr>
        <p:spPr bwMode="auto">
          <a:xfrm>
            <a:off x="107950" y="1477963"/>
            <a:ext cx="6997700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28650" indent="-447675" algn="ctr" defTabSz="714375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GLUE</a:t>
            </a:r>
            <a:endParaRPr lang="en-GB" sz="2200"/>
          </a:p>
          <a:p>
            <a:pPr marL="628650" indent="-447675" algn="ctr" defTabSz="714375">
              <a:lnSpc>
                <a:spcPct val="90000"/>
              </a:lnSpc>
              <a:spcBef>
                <a:spcPct val="20000"/>
              </a:spcBef>
            </a:pPr>
            <a:r>
              <a:rPr lang="en-GB" sz="2200"/>
              <a:t>(Generalized Likelihood Uncertainty Estimation)</a:t>
            </a:r>
          </a:p>
          <a:p>
            <a:pPr marL="628650" indent="-447675" defTabSz="714375">
              <a:lnSpc>
                <a:spcPct val="90000"/>
              </a:lnSpc>
              <a:spcBef>
                <a:spcPct val="20000"/>
              </a:spcBef>
            </a:pPr>
            <a:endParaRPr lang="en-GB" sz="2200"/>
          </a:p>
          <a:p>
            <a:pPr marL="628650" indent="-447675" defTabSz="714375">
              <a:spcBef>
                <a:spcPct val="20000"/>
              </a:spcBef>
            </a:pPr>
            <a:r>
              <a:rPr lang="en-GB" sz="2200"/>
              <a:t>(1) Prior to input of data into a model, all model structures and parameter sets have an </a:t>
            </a:r>
            <a:r>
              <a:rPr lang="en-GB" sz="2200" b="1"/>
              <a:t>equal likelihood</a:t>
            </a:r>
            <a:r>
              <a:rPr lang="en-GB" sz="2200"/>
              <a:t> of being acceptable</a:t>
            </a:r>
          </a:p>
          <a:p>
            <a:pPr marL="628650" indent="-447675" defTabSz="714375">
              <a:spcBef>
                <a:spcPct val="20000"/>
              </a:spcBef>
            </a:pPr>
            <a:r>
              <a:rPr lang="en-GB" sz="2200"/>
              <a:t>(2) A high number of parameter sets is generated via uniform Monte Carlo </a:t>
            </a:r>
            <a:r>
              <a:rPr lang="en-GB" sz="2200" b="1"/>
              <a:t>sampling</a:t>
            </a:r>
          </a:p>
          <a:p>
            <a:pPr marL="628650" indent="-447675" defTabSz="714375">
              <a:spcBef>
                <a:spcPct val="20000"/>
              </a:spcBef>
            </a:pPr>
            <a:r>
              <a:rPr lang="en-GB" sz="2200"/>
              <a:t>(3) The performance of each trial is assessed through a </a:t>
            </a:r>
            <a:r>
              <a:rPr lang="en-GB" sz="2200" b="1"/>
              <a:t>likelihood measure</a:t>
            </a:r>
            <a:r>
              <a:rPr lang="en-GB" sz="2200"/>
              <a:t> (e.g. Nash-Sutcliffe Efficiency)</a:t>
            </a:r>
          </a:p>
          <a:p>
            <a:pPr marL="628650" indent="-447675" defTabSz="714375">
              <a:spcBef>
                <a:spcPct val="20000"/>
              </a:spcBef>
              <a:buFontTx/>
              <a:buChar char="•"/>
            </a:pPr>
            <a:endParaRPr lang="en-GB" sz="2200" b="1"/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3795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3796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33797" name="Rectangle 3"/>
          <p:cNvSpPr>
            <a:spLocks noRot="1" noChangeArrowheads="1"/>
          </p:cNvSpPr>
          <p:nvPr/>
        </p:nvSpPr>
        <p:spPr bwMode="auto">
          <a:xfrm>
            <a:off x="166688" y="1306513"/>
            <a:ext cx="71294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7675" indent="-447675" algn="ctr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GLUE </a:t>
            </a:r>
            <a:endParaRPr lang="en-GB" sz="2200"/>
          </a:p>
          <a:p>
            <a:pPr marL="447675" indent="-447675">
              <a:spcBef>
                <a:spcPct val="20000"/>
              </a:spcBef>
            </a:pPr>
            <a:r>
              <a:rPr lang="en-GB" sz="2200"/>
              <a:t>(4) Only models, i.e. parameter sets and model structures, whose likelihood measure is above a threshold are retained (</a:t>
            </a:r>
            <a:r>
              <a:rPr lang="en-GB" sz="2200" b="1"/>
              <a:t>“behavioural models</a:t>
            </a:r>
            <a:r>
              <a:rPr lang="en-GB" sz="2200"/>
              <a:t>”), all others are discarded (</a:t>
            </a:r>
            <a:r>
              <a:rPr lang="en-GB" sz="2200" b="1"/>
              <a:t>“non-behavioural models”</a:t>
            </a:r>
            <a:r>
              <a:rPr lang="en-GB" sz="2200"/>
              <a:t>)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 cstate="print"/>
          <a:srcRect t="60530" r="25789"/>
          <a:stretch>
            <a:fillRect/>
          </a:stretch>
        </p:blipFill>
        <p:spPr bwMode="auto">
          <a:xfrm>
            <a:off x="1908175" y="3644900"/>
            <a:ext cx="3957638" cy="297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4819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4820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34821" name="Rectangle 3"/>
          <p:cNvSpPr>
            <a:spLocks noRot="1" noChangeArrowheads="1"/>
          </p:cNvSpPr>
          <p:nvPr/>
        </p:nvSpPr>
        <p:spPr bwMode="auto">
          <a:xfrm>
            <a:off x="173038" y="1274763"/>
            <a:ext cx="7135812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7675" indent="-447675" algn="ctr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GLUE </a:t>
            </a:r>
            <a:endParaRPr lang="en-GB" sz="2200"/>
          </a:p>
          <a:p>
            <a:pPr marL="447675" indent="-447675">
              <a:spcBef>
                <a:spcPct val="20000"/>
              </a:spcBef>
            </a:pPr>
            <a:r>
              <a:rPr lang="en-GB" sz="2200"/>
              <a:t>(5) The calculated likelihoods are rescaled to a cumulative sum of 1</a:t>
            </a:r>
          </a:p>
          <a:p>
            <a:pPr marL="447675" indent="-447675">
              <a:spcBef>
                <a:spcPct val="20000"/>
              </a:spcBef>
            </a:pPr>
            <a:r>
              <a:rPr lang="en-GB" sz="2200"/>
              <a:t>(6) For each time step, a cumulative distribution of simulated discharges is constructed using the rescaled weights</a:t>
            </a:r>
          </a:p>
          <a:p>
            <a:pPr marL="447675" indent="-447675">
              <a:spcBef>
                <a:spcPct val="20000"/>
              </a:spcBef>
            </a:pPr>
            <a:r>
              <a:rPr lang="en-GB" sz="2200"/>
              <a:t>(7) Uncertainty bounds and median from cumulative distribution</a:t>
            </a:r>
          </a:p>
        </p:txBody>
      </p:sp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2" cstate="print"/>
          <a:srcRect t="60686" r="23770"/>
          <a:stretch>
            <a:fillRect/>
          </a:stretch>
        </p:blipFill>
        <p:spPr bwMode="auto">
          <a:xfrm>
            <a:off x="381000" y="4475163"/>
            <a:ext cx="3119438" cy="22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3" cstate="print"/>
          <a:srcRect t="59261" r="19736"/>
          <a:stretch>
            <a:fillRect/>
          </a:stretch>
        </p:blipFill>
        <p:spPr bwMode="auto">
          <a:xfrm>
            <a:off x="3851275" y="4437063"/>
            <a:ext cx="3225800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 Box 10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5843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5844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35845" name="Rectangle 3"/>
          <p:cNvSpPr>
            <a:spLocks noRot="1" noChangeArrowheads="1"/>
          </p:cNvSpPr>
          <p:nvPr/>
        </p:nvSpPr>
        <p:spPr bwMode="auto">
          <a:xfrm>
            <a:off x="314325" y="1325563"/>
            <a:ext cx="65532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algn="ctr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GLUE – example</a:t>
            </a:r>
          </a:p>
          <a:p>
            <a:pPr marL="266700" indent="-266700" algn="ctr">
              <a:lnSpc>
                <a:spcPct val="90000"/>
              </a:lnSpc>
              <a:spcBef>
                <a:spcPct val="20000"/>
              </a:spcBef>
            </a:pPr>
            <a:endParaRPr lang="en-GB" sz="2200" b="1" u="sng"/>
          </a:p>
          <a:p>
            <a:pPr marL="266700" indent="-2667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10 km</a:t>
            </a:r>
            <a:r>
              <a:rPr lang="en-GB" sz="2200" baseline="30000"/>
              <a:t>2</a:t>
            </a:r>
            <a:r>
              <a:rPr lang="en-GB" sz="2200"/>
              <a:t> catchment in Scotland</a:t>
            </a:r>
          </a:p>
          <a:p>
            <a:pPr marL="266700" indent="-2667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Modelling tracer dynamics in stream</a:t>
            </a:r>
          </a:p>
          <a:p>
            <a:pPr marL="266700" indent="-2667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2 parameter model (</a:t>
            </a:r>
            <a:r>
              <a:rPr lang="el-GR" sz="2200">
                <a:cs typeface="Arial" charset="0"/>
              </a:rPr>
              <a:t>α</a:t>
            </a:r>
            <a:r>
              <a:rPr lang="en-US" sz="2200">
                <a:cs typeface="Arial" charset="0"/>
              </a:rPr>
              <a:t>,</a:t>
            </a:r>
            <a:r>
              <a:rPr lang="el-GR" sz="2200">
                <a:cs typeface="Arial" charset="0"/>
              </a:rPr>
              <a:t>β</a:t>
            </a:r>
            <a:r>
              <a:rPr lang="en-US" sz="2200">
                <a:cs typeface="Arial" charset="0"/>
              </a:rPr>
              <a:t>)</a:t>
            </a:r>
            <a:endParaRPr lang="el-GR" sz="2200">
              <a:cs typeface="Arial" charset="0"/>
            </a:endParaRPr>
          </a:p>
        </p:txBody>
      </p:sp>
      <p:pic>
        <p:nvPicPr>
          <p:cNvPr id="35846" name="Picture 8" descr="strontian"/>
          <p:cNvPicPr>
            <a:picLocks noChangeAspect="1" noChangeArrowheads="1"/>
          </p:cNvPicPr>
          <p:nvPr/>
        </p:nvPicPr>
        <p:blipFill>
          <a:blip r:embed="rId2" cstate="print"/>
          <a:srcRect t="15845" b="14841"/>
          <a:stretch>
            <a:fillRect/>
          </a:stretch>
        </p:blipFill>
        <p:spPr bwMode="auto">
          <a:xfrm>
            <a:off x="1258888" y="3716338"/>
            <a:ext cx="514985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Text Box 10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6867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6868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36869" name="Rectangle 3"/>
          <p:cNvSpPr>
            <a:spLocks noRot="1" noChangeArrowheads="1"/>
          </p:cNvSpPr>
          <p:nvPr/>
        </p:nvSpPr>
        <p:spPr bwMode="auto">
          <a:xfrm>
            <a:off x="84138" y="1558925"/>
            <a:ext cx="3624262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algn="ctr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GLUE – example</a:t>
            </a:r>
          </a:p>
          <a:p>
            <a:pPr marL="266700" indent="-266700" algn="ctr">
              <a:lnSpc>
                <a:spcPct val="90000"/>
              </a:lnSpc>
              <a:spcBef>
                <a:spcPct val="20000"/>
              </a:spcBef>
            </a:pPr>
            <a:endParaRPr lang="en-GB" sz="2200" b="1" u="sng"/>
          </a:p>
          <a:p>
            <a:pPr marL="266700" indent="-2667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Likelihood measure: Nash-Sutcliffe efficiency (NSE)</a:t>
            </a:r>
          </a:p>
          <a:p>
            <a:pPr marL="266700" indent="-2667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266700" indent="-2667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266700" indent="-2667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266700" indent="-2667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266700" indent="-2667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Threshold of acceptance: N</a:t>
            </a:r>
            <a:r>
              <a:rPr lang="en-GB" sz="2200" baseline="-25000"/>
              <a:t>NS</a:t>
            </a:r>
            <a:r>
              <a:rPr lang="en-GB" sz="2200"/>
              <a:t> &gt; 0.6</a:t>
            </a:r>
          </a:p>
        </p:txBody>
      </p:sp>
      <p:graphicFrame>
        <p:nvGraphicFramePr>
          <p:cNvPr id="36870" name="Object 5"/>
          <p:cNvGraphicFramePr>
            <a:graphicFrameLocks noGrp="1" noChangeAspect="1"/>
          </p:cNvGraphicFramePr>
          <p:nvPr>
            <p:ph/>
          </p:nvPr>
        </p:nvGraphicFramePr>
        <p:xfrm>
          <a:off x="534988" y="3251200"/>
          <a:ext cx="2554287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Equation" r:id="rId3" imgW="1600200" imgH="838200" progId="Equation.DSMT4">
                  <p:embed/>
                </p:oleObj>
              </mc:Choice>
              <mc:Fallback>
                <p:oleObj name="Equation" r:id="rId3" imgW="1600200" imgH="838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3251200"/>
                        <a:ext cx="2554287" cy="133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71" name="Picture 9" descr="GLUE_dotty_plots"/>
          <p:cNvPicPr>
            <a:picLocks noChangeAspect="1" noChangeArrowheads="1"/>
          </p:cNvPicPr>
          <p:nvPr/>
        </p:nvPicPr>
        <p:blipFill>
          <a:blip r:embed="rId5" cstate="print"/>
          <a:srcRect t="4320" r="1817"/>
          <a:stretch>
            <a:fillRect/>
          </a:stretch>
        </p:blipFill>
        <p:spPr bwMode="auto">
          <a:xfrm>
            <a:off x="3865563" y="1989138"/>
            <a:ext cx="3265487" cy="41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Line 14"/>
          <p:cNvSpPr>
            <a:spLocks noChangeShapeType="1"/>
          </p:cNvSpPr>
          <p:nvPr/>
        </p:nvSpPr>
        <p:spPr bwMode="auto">
          <a:xfrm>
            <a:off x="4211638" y="2665413"/>
            <a:ext cx="27368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6873" name="Line 15"/>
          <p:cNvSpPr>
            <a:spLocks noChangeShapeType="1"/>
          </p:cNvSpPr>
          <p:nvPr/>
        </p:nvSpPr>
        <p:spPr bwMode="auto">
          <a:xfrm>
            <a:off x="4211638" y="4797425"/>
            <a:ext cx="27368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83984" name="Text Box 16"/>
          <p:cNvSpPr txBox="1">
            <a:spLocks noChangeArrowheads="1"/>
          </p:cNvSpPr>
          <p:nvPr/>
        </p:nvSpPr>
        <p:spPr bwMode="auto">
          <a:xfrm>
            <a:off x="4284663" y="2060575"/>
            <a:ext cx="25923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solidFill>
                  <a:srgbClr val="FF3300"/>
                </a:solidFill>
              </a:rPr>
              <a:t>“behavioral models” - retained</a:t>
            </a:r>
          </a:p>
        </p:txBody>
      </p:sp>
      <p:sp>
        <p:nvSpPr>
          <p:cNvPr id="83985" name="Line 17"/>
          <p:cNvSpPr>
            <a:spLocks noChangeShapeType="1"/>
          </p:cNvSpPr>
          <p:nvPr/>
        </p:nvSpPr>
        <p:spPr bwMode="auto">
          <a:xfrm flipV="1">
            <a:off x="4427538" y="2420938"/>
            <a:ext cx="0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4240213" y="2679700"/>
            <a:ext cx="2736850" cy="965200"/>
          </a:xfrm>
          <a:prstGeom prst="rect">
            <a:avLst/>
          </a:prstGeom>
          <a:solidFill>
            <a:srgbClr val="C0C0C0">
              <a:alpha val="6588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4240213" y="4816475"/>
            <a:ext cx="2736850" cy="965200"/>
          </a:xfrm>
          <a:prstGeom prst="rect">
            <a:avLst/>
          </a:prstGeom>
          <a:solidFill>
            <a:srgbClr val="C0C0C0">
              <a:alpha val="6588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83990" name="Text Box 22"/>
          <p:cNvSpPr txBox="1">
            <a:spLocks noChangeArrowheads="1"/>
          </p:cNvSpPr>
          <p:nvPr/>
        </p:nvSpPr>
        <p:spPr bwMode="auto">
          <a:xfrm>
            <a:off x="4356100" y="4173538"/>
            <a:ext cx="25923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>
                <a:solidFill>
                  <a:srgbClr val="FF3300"/>
                </a:solidFill>
              </a:rPr>
              <a:t>“behavioral models” - retained</a:t>
            </a:r>
          </a:p>
        </p:txBody>
      </p:sp>
      <p:sp>
        <p:nvSpPr>
          <p:cNvPr id="83991" name="Line 23"/>
          <p:cNvSpPr>
            <a:spLocks noChangeShapeType="1"/>
          </p:cNvSpPr>
          <p:nvPr/>
        </p:nvSpPr>
        <p:spPr bwMode="auto">
          <a:xfrm flipV="1">
            <a:off x="4498975" y="4581525"/>
            <a:ext cx="0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grpSp>
        <p:nvGrpSpPr>
          <p:cNvPr id="83994" name="Group 26"/>
          <p:cNvGrpSpPr>
            <a:grpSpLocks/>
          </p:cNvGrpSpPr>
          <p:nvPr/>
        </p:nvGrpSpPr>
        <p:grpSpPr bwMode="auto">
          <a:xfrm>
            <a:off x="4284663" y="2708275"/>
            <a:ext cx="2592387" cy="890588"/>
            <a:chOff x="2699" y="1706"/>
            <a:chExt cx="1633" cy="561"/>
          </a:xfrm>
        </p:grpSpPr>
        <p:sp>
          <p:nvSpPr>
            <p:cNvPr id="36885" name="Text Box 24"/>
            <p:cNvSpPr txBox="1">
              <a:spLocks noChangeArrowheads="1"/>
            </p:cNvSpPr>
            <p:nvPr/>
          </p:nvSpPr>
          <p:spPr bwMode="auto">
            <a:xfrm>
              <a:off x="2699" y="1979"/>
              <a:ext cx="16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/>
                <a:t>“non-behavioral models” - discarded</a:t>
              </a:r>
            </a:p>
          </p:txBody>
        </p:sp>
        <p:sp>
          <p:nvSpPr>
            <p:cNvPr id="36886" name="Line 25"/>
            <p:cNvSpPr>
              <a:spLocks noChangeShapeType="1"/>
            </p:cNvSpPr>
            <p:nvPr/>
          </p:nvSpPr>
          <p:spPr bwMode="auto">
            <a:xfrm>
              <a:off x="2789" y="1706"/>
              <a:ext cx="0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83995" name="Group 27"/>
          <p:cNvGrpSpPr>
            <a:grpSpLocks/>
          </p:cNvGrpSpPr>
          <p:nvPr/>
        </p:nvGrpSpPr>
        <p:grpSpPr bwMode="auto">
          <a:xfrm>
            <a:off x="4356100" y="4821238"/>
            <a:ext cx="2592388" cy="890587"/>
            <a:chOff x="2699" y="1706"/>
            <a:chExt cx="1633" cy="561"/>
          </a:xfrm>
        </p:grpSpPr>
        <p:sp>
          <p:nvSpPr>
            <p:cNvPr id="36883" name="Text Box 28"/>
            <p:cNvSpPr txBox="1">
              <a:spLocks noChangeArrowheads="1"/>
            </p:cNvSpPr>
            <p:nvPr/>
          </p:nvSpPr>
          <p:spPr bwMode="auto">
            <a:xfrm>
              <a:off x="2699" y="1979"/>
              <a:ext cx="16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/>
                <a:t>“non-behavioral models” - discarded</a:t>
              </a:r>
            </a:p>
          </p:txBody>
        </p:sp>
        <p:sp>
          <p:nvSpPr>
            <p:cNvPr id="36884" name="Line 29"/>
            <p:cNvSpPr>
              <a:spLocks noChangeShapeType="1"/>
            </p:cNvSpPr>
            <p:nvPr/>
          </p:nvSpPr>
          <p:spPr bwMode="auto">
            <a:xfrm>
              <a:off x="2789" y="1706"/>
              <a:ext cx="0" cy="1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36882" name="Text Box 30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84" grpId="0"/>
      <p:bldP spid="83985" grpId="0" animBg="1"/>
      <p:bldP spid="83988" grpId="0" animBg="1"/>
      <p:bldP spid="83989" grpId="0" animBg="1"/>
      <p:bldP spid="83990" grpId="0"/>
      <p:bldP spid="8399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4" descr="ST_MTT_variant_revision"/>
          <p:cNvPicPr>
            <a:picLocks noChangeAspect="1" noChangeArrowheads="1"/>
          </p:cNvPicPr>
          <p:nvPr/>
        </p:nvPicPr>
        <p:blipFill>
          <a:blip r:embed="rId2" cstate="print"/>
          <a:srcRect t="53156"/>
          <a:stretch>
            <a:fillRect/>
          </a:stretch>
        </p:blipFill>
        <p:spPr bwMode="auto">
          <a:xfrm>
            <a:off x="47625" y="2544763"/>
            <a:ext cx="720090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3"/>
          <p:cNvSpPr>
            <a:spLocks noRot="1" noChangeArrowheads="1"/>
          </p:cNvSpPr>
          <p:nvPr/>
        </p:nvSpPr>
        <p:spPr bwMode="auto">
          <a:xfrm>
            <a:off x="1619250" y="1489075"/>
            <a:ext cx="3624263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algn="ctr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GLUE – example</a:t>
            </a:r>
            <a:endParaRPr lang="en-GB" sz="2200"/>
          </a:p>
        </p:txBody>
      </p:sp>
      <p:sp>
        <p:nvSpPr>
          <p:cNvPr id="37892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7893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7894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37895" name="Text Box 26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Rot="1" noChangeArrowheads="1"/>
          </p:cNvSpPr>
          <p:nvPr/>
        </p:nvSpPr>
        <p:spPr bwMode="auto">
          <a:xfrm>
            <a:off x="420688" y="1408113"/>
            <a:ext cx="6672262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1950" indent="-361950" defTabSz="809625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GLUE</a:t>
            </a:r>
          </a:p>
          <a:p>
            <a:pPr marL="361950" indent="-361950" defTabSz="809625">
              <a:spcBef>
                <a:spcPct val="20000"/>
              </a:spcBef>
              <a:buFontTx/>
              <a:buChar char="•"/>
            </a:pPr>
            <a:r>
              <a:rPr lang="en-GB" sz="2200"/>
              <a:t>Glue introduces the problem of equifinality in hydrological modelling</a:t>
            </a:r>
          </a:p>
          <a:p>
            <a:pPr marL="361950" indent="-361950" defTabSz="809625">
              <a:spcBef>
                <a:spcPct val="20000"/>
              </a:spcBef>
              <a:buFontTx/>
              <a:buChar char="•"/>
            </a:pPr>
            <a:r>
              <a:rPr lang="en-GB" sz="2200"/>
              <a:t>Easy to understand and implement</a:t>
            </a:r>
          </a:p>
          <a:p>
            <a:pPr marL="361950" indent="-361950" defTabSz="809625">
              <a:spcBef>
                <a:spcPct val="20000"/>
              </a:spcBef>
              <a:buFontTx/>
              <a:buChar char="•"/>
            </a:pPr>
            <a:r>
              <a:rPr lang="en-GB" sz="2200"/>
              <a:t>Allows model evaluation with respect to performance and uncertainty</a:t>
            </a:r>
          </a:p>
          <a:p>
            <a:pPr marL="361950" indent="-361950" defTabSz="809625">
              <a:spcBef>
                <a:spcPct val="20000"/>
              </a:spcBef>
              <a:buFontTx/>
              <a:buChar char="•"/>
            </a:pPr>
            <a:r>
              <a:rPr lang="en-GB" sz="2200" b="1"/>
              <a:t>Limitation:</a:t>
            </a:r>
            <a:r>
              <a:rPr lang="en-GB" sz="2200"/>
              <a:t> subjectivity (choice of threshold!)</a:t>
            </a:r>
          </a:p>
          <a:p>
            <a:pPr marL="361950" indent="-361950" defTabSz="809625">
              <a:spcBef>
                <a:spcPct val="20000"/>
              </a:spcBef>
              <a:buFontTx/>
              <a:buChar char="•"/>
            </a:pPr>
            <a:r>
              <a:rPr lang="en-GB" sz="2200"/>
              <a:t>To limit subjectivity:</a:t>
            </a:r>
          </a:p>
          <a:p>
            <a:pPr marL="361950" indent="-361950" defTabSz="809625">
              <a:spcBef>
                <a:spcPct val="20000"/>
              </a:spcBef>
            </a:pPr>
            <a:r>
              <a:rPr lang="en-GB" sz="2200"/>
              <a:t>	(a) “Limits of acceptability” approach</a:t>
            </a:r>
          </a:p>
          <a:p>
            <a:pPr marL="361950" indent="-361950" defTabSz="809625">
              <a:spcBef>
                <a:spcPct val="20000"/>
              </a:spcBef>
            </a:pPr>
            <a:r>
              <a:rPr lang="en-GB" sz="2200"/>
              <a:t>	(b) Adjust threshold so that x% of observations 	fall within uncertainty interval</a:t>
            </a:r>
          </a:p>
          <a:p>
            <a:pPr marL="361950" indent="-361950" defTabSz="809625">
              <a:spcBef>
                <a:spcPct val="20000"/>
              </a:spcBef>
            </a:pPr>
            <a:r>
              <a:rPr lang="en-GB" sz="2200"/>
              <a:t>	(c) Accept all models, but give higher weight 	to better models, e.g. NSE</a:t>
            </a:r>
            <a:r>
              <a:rPr lang="en-US" sz="2200" baseline="30000">
                <a:cs typeface="Arial" charset="0"/>
              </a:rPr>
              <a:t>p</a:t>
            </a:r>
            <a:endParaRPr lang="en-GB" sz="2200"/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8916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8917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38918" name="Text Box 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Rot="1" noChangeArrowheads="1"/>
          </p:cNvSpPr>
          <p:nvPr/>
        </p:nvSpPr>
        <p:spPr bwMode="auto">
          <a:xfrm>
            <a:off x="395288" y="1331913"/>
            <a:ext cx="6337300" cy="274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defTabSz="809625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Formal Bayesian approach</a:t>
            </a:r>
          </a:p>
          <a:p>
            <a:pPr marL="266700" indent="-266700" defTabSz="809625">
              <a:lnSpc>
                <a:spcPct val="90000"/>
              </a:lnSpc>
              <a:spcBef>
                <a:spcPct val="20000"/>
              </a:spcBef>
            </a:pPr>
            <a:endParaRPr lang="en-GB" sz="2200" b="1" u="sng"/>
          </a:p>
          <a:p>
            <a:pPr marL="266700" indent="-266700" defTabSz="809625">
              <a:spcBef>
                <a:spcPct val="20000"/>
              </a:spcBef>
              <a:buFontTx/>
              <a:buChar char="•"/>
            </a:pPr>
            <a:r>
              <a:rPr lang="en-GB" sz="2200"/>
              <a:t>Likelihood functions should be based on hypotheses of the error</a:t>
            </a:r>
          </a:p>
          <a:p>
            <a:pPr marL="266700" indent="-266700" defTabSz="809625">
              <a:spcBef>
                <a:spcPct val="20000"/>
              </a:spcBef>
              <a:buFontTx/>
              <a:buChar char="•"/>
            </a:pPr>
            <a:r>
              <a:rPr lang="en-GB" sz="2200"/>
              <a:t>Example:</a:t>
            </a:r>
          </a:p>
          <a:p>
            <a:pPr marL="266700" indent="-266700" defTabSz="809625">
              <a:spcBef>
                <a:spcPct val="20000"/>
              </a:spcBef>
            </a:pPr>
            <a:r>
              <a:rPr lang="en-GB" sz="2200"/>
              <a:t>	Q</a:t>
            </a:r>
            <a:r>
              <a:rPr lang="en-GB" sz="2200" baseline="-25000"/>
              <a:t>o,i </a:t>
            </a:r>
            <a:r>
              <a:rPr lang="en-GB" sz="2200"/>
              <a:t>= Q</a:t>
            </a:r>
            <a:r>
              <a:rPr lang="en-GB" sz="2200" baseline="-25000"/>
              <a:t>m,i</a:t>
            </a:r>
            <a:r>
              <a:rPr lang="en-GB" sz="2200"/>
              <a:t>+ </a:t>
            </a:r>
            <a:r>
              <a:rPr lang="el-GR" sz="2200">
                <a:cs typeface="Arial" charset="0"/>
              </a:rPr>
              <a:t>ε</a:t>
            </a:r>
            <a:r>
              <a:rPr lang="en-GB" sz="2200" baseline="-25000"/>
              <a:t>i</a:t>
            </a:r>
            <a:r>
              <a:rPr lang="en-GB" sz="2200"/>
              <a:t> </a:t>
            </a:r>
          </a:p>
          <a:p>
            <a:pPr marL="266700" indent="-266700" defTabSz="809625">
              <a:spcBef>
                <a:spcPct val="20000"/>
              </a:spcBef>
            </a:pPr>
            <a:r>
              <a:rPr lang="en-GB" sz="2200"/>
              <a:t>	</a:t>
            </a:r>
            <a:r>
              <a:rPr lang="el-GR" sz="2200">
                <a:cs typeface="Arial" charset="0"/>
              </a:rPr>
              <a:t>ε</a:t>
            </a:r>
            <a:r>
              <a:rPr lang="en-GB" sz="2200" baseline="-25000"/>
              <a:t>i</a:t>
            </a:r>
            <a:r>
              <a:rPr lang="en-GB" sz="2200"/>
              <a:t> </a:t>
            </a:r>
            <a:r>
              <a:rPr lang="en-GB" sz="2200">
                <a:cs typeface="Arial" charset="0"/>
              </a:rPr>
              <a:t>~ N(</a:t>
            </a:r>
            <a:r>
              <a:rPr lang="el-GR" sz="2200">
                <a:cs typeface="Arial" charset="0"/>
              </a:rPr>
              <a:t>μ</a:t>
            </a:r>
            <a:r>
              <a:rPr lang="en-US" sz="2200">
                <a:cs typeface="Arial" charset="0"/>
              </a:rPr>
              <a:t>=0; </a:t>
            </a:r>
            <a:r>
              <a:rPr lang="el-GR" sz="2200">
                <a:cs typeface="Arial" charset="0"/>
              </a:rPr>
              <a:t>σ</a:t>
            </a:r>
            <a:r>
              <a:rPr lang="en-US" sz="2200" baseline="30000">
                <a:cs typeface="Arial" charset="0"/>
              </a:rPr>
              <a:t>2</a:t>
            </a:r>
            <a:r>
              <a:rPr lang="en-US" sz="2200">
                <a:cs typeface="Arial" charset="0"/>
              </a:rPr>
              <a:t>)</a:t>
            </a:r>
            <a:endParaRPr lang="en-GB" sz="2200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9940" name="Freeform 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39941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graphicFrame>
        <p:nvGraphicFramePr>
          <p:cNvPr id="39942" name="Object 24"/>
          <p:cNvGraphicFramePr>
            <a:graphicFrameLocks noGrp="1" noChangeAspect="1"/>
          </p:cNvGraphicFramePr>
          <p:nvPr>
            <p:ph/>
          </p:nvPr>
        </p:nvGraphicFramePr>
        <p:xfrm>
          <a:off x="323850" y="4779963"/>
          <a:ext cx="302418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3" imgW="1916868" imgH="495085" progId="Equation.DSMT4">
                  <p:embed/>
                </p:oleObj>
              </mc:Choice>
              <mc:Fallback>
                <p:oleObj name="Equation" r:id="rId3" imgW="1916868" imgH="495085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79963"/>
                        <a:ext cx="3024188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43" name="Group 33"/>
          <p:cNvGrpSpPr>
            <a:grpSpLocks/>
          </p:cNvGrpSpPr>
          <p:nvPr/>
        </p:nvGrpSpPr>
        <p:grpSpPr bwMode="auto">
          <a:xfrm>
            <a:off x="3563938" y="3500438"/>
            <a:ext cx="3690937" cy="2543175"/>
            <a:chOff x="2653" y="1888"/>
            <a:chExt cx="2497" cy="1870"/>
          </a:xfrm>
        </p:grpSpPr>
        <p:sp>
          <p:nvSpPr>
            <p:cNvPr id="39945" name="Line 8"/>
            <p:cNvSpPr>
              <a:spLocks noChangeShapeType="1"/>
            </p:cNvSpPr>
            <p:nvPr/>
          </p:nvSpPr>
          <p:spPr bwMode="auto">
            <a:xfrm flipV="1">
              <a:off x="3016" y="1933"/>
              <a:ext cx="1542" cy="154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39946" name="Group 32"/>
            <p:cNvGrpSpPr>
              <a:grpSpLocks/>
            </p:cNvGrpSpPr>
            <p:nvPr/>
          </p:nvGrpSpPr>
          <p:grpSpPr bwMode="auto">
            <a:xfrm>
              <a:off x="2653" y="1888"/>
              <a:ext cx="2497" cy="1870"/>
              <a:chOff x="2653" y="1888"/>
              <a:chExt cx="2497" cy="1870"/>
            </a:xfrm>
          </p:grpSpPr>
          <p:sp>
            <p:nvSpPr>
              <p:cNvPr id="39947" name="Oval 9"/>
              <p:cNvSpPr>
                <a:spLocks noChangeArrowheads="1"/>
              </p:cNvSpPr>
              <p:nvPr/>
            </p:nvSpPr>
            <p:spPr bwMode="auto">
              <a:xfrm>
                <a:off x="4286" y="1979"/>
                <a:ext cx="46" cy="4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39948" name="Oval 10"/>
              <p:cNvSpPr>
                <a:spLocks noChangeArrowheads="1"/>
              </p:cNvSpPr>
              <p:nvPr/>
            </p:nvSpPr>
            <p:spPr bwMode="auto">
              <a:xfrm>
                <a:off x="4195" y="2341"/>
                <a:ext cx="46" cy="4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39949" name="Group 31"/>
              <p:cNvGrpSpPr>
                <a:grpSpLocks/>
              </p:cNvGrpSpPr>
              <p:nvPr/>
            </p:nvGrpSpPr>
            <p:grpSpPr bwMode="auto">
              <a:xfrm>
                <a:off x="2653" y="1888"/>
                <a:ext cx="2497" cy="1870"/>
                <a:chOff x="2653" y="1888"/>
                <a:chExt cx="2497" cy="1870"/>
              </a:xfrm>
            </p:grpSpPr>
            <p:sp>
              <p:nvSpPr>
                <p:cNvPr id="39950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3016" y="1888"/>
                  <a:ext cx="0" cy="158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39951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653" y="1979"/>
                  <a:ext cx="308" cy="2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/>
                    <a:t>Q</a:t>
                  </a:r>
                  <a:r>
                    <a:rPr lang="en-GB" baseline="-25000"/>
                    <a:t>o</a:t>
                  </a:r>
                </a:p>
              </p:txBody>
            </p:sp>
            <p:sp>
              <p:nvSpPr>
                <p:cNvPr id="39952" name="Oval 11"/>
                <p:cNvSpPr>
                  <a:spLocks noChangeArrowheads="1"/>
                </p:cNvSpPr>
                <p:nvPr/>
              </p:nvSpPr>
              <p:spPr bwMode="auto">
                <a:xfrm>
                  <a:off x="3969" y="2341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39953" name="Oval 12"/>
                <p:cNvSpPr>
                  <a:spLocks noChangeArrowheads="1"/>
                </p:cNvSpPr>
                <p:nvPr/>
              </p:nvSpPr>
              <p:spPr bwMode="auto">
                <a:xfrm>
                  <a:off x="3923" y="2614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39954" name="Oval 16"/>
                <p:cNvSpPr>
                  <a:spLocks noChangeArrowheads="1"/>
                </p:cNvSpPr>
                <p:nvPr/>
              </p:nvSpPr>
              <p:spPr bwMode="auto">
                <a:xfrm>
                  <a:off x="3651" y="2931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39955" name="Oval 17"/>
                <p:cNvSpPr>
                  <a:spLocks noChangeArrowheads="1"/>
                </p:cNvSpPr>
                <p:nvPr/>
              </p:nvSpPr>
              <p:spPr bwMode="auto">
                <a:xfrm>
                  <a:off x="3470" y="3113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39956" name="Oval 18"/>
                <p:cNvSpPr>
                  <a:spLocks noChangeArrowheads="1"/>
                </p:cNvSpPr>
                <p:nvPr/>
              </p:nvSpPr>
              <p:spPr bwMode="auto">
                <a:xfrm>
                  <a:off x="3152" y="3158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39957" name="Oval 19"/>
                <p:cNvSpPr>
                  <a:spLocks noChangeArrowheads="1"/>
                </p:cNvSpPr>
                <p:nvPr/>
              </p:nvSpPr>
              <p:spPr bwMode="auto">
                <a:xfrm>
                  <a:off x="3696" y="2523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39958" name="Oval 21"/>
                <p:cNvSpPr>
                  <a:spLocks noChangeArrowheads="1"/>
                </p:cNvSpPr>
                <p:nvPr/>
              </p:nvSpPr>
              <p:spPr bwMode="auto">
                <a:xfrm>
                  <a:off x="3243" y="3067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39959" name="Line 22"/>
                <p:cNvSpPr>
                  <a:spLocks noChangeShapeType="1"/>
                </p:cNvSpPr>
                <p:nvPr/>
              </p:nvSpPr>
              <p:spPr bwMode="auto">
                <a:xfrm>
                  <a:off x="3742" y="2568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6011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515" y="2523"/>
                  <a:ext cx="216" cy="2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l-GR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ε</a:t>
                  </a:r>
                  <a:r>
                    <a:rPr lang="en-GB" baseline="-25000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i</a:t>
                  </a:r>
                </a:p>
              </p:txBody>
            </p:sp>
            <p:sp>
              <p:nvSpPr>
                <p:cNvPr id="39961" name="Line 5"/>
                <p:cNvSpPr>
                  <a:spLocks noChangeShapeType="1"/>
                </p:cNvSpPr>
                <p:nvPr/>
              </p:nvSpPr>
              <p:spPr bwMode="auto">
                <a:xfrm>
                  <a:off x="3016" y="3475"/>
                  <a:ext cx="204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3996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819" y="3488"/>
                  <a:ext cx="331" cy="2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Q</a:t>
                  </a:r>
                  <a:r>
                    <a:rPr lang="en-GB" baseline="-25000"/>
                    <a:t>m</a:t>
                  </a:r>
                </a:p>
              </p:txBody>
            </p:sp>
          </p:grpSp>
        </p:grpSp>
      </p:grpSp>
      <p:sp>
        <p:nvSpPr>
          <p:cNvPr id="39944" name="Text Box 34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Rot="1" noChangeArrowheads="1"/>
          </p:cNvSpPr>
          <p:nvPr/>
        </p:nvSpPr>
        <p:spPr bwMode="auto">
          <a:xfrm>
            <a:off x="395288" y="1344613"/>
            <a:ext cx="410527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defTabSz="809625">
              <a:lnSpc>
                <a:spcPct val="90000"/>
              </a:lnSpc>
              <a:spcBef>
                <a:spcPct val="20000"/>
              </a:spcBef>
            </a:pPr>
            <a:r>
              <a:rPr lang="en-GB" sz="2200" b="1" u="sng"/>
              <a:t>Formal Bayesian approach</a:t>
            </a:r>
          </a:p>
          <a:p>
            <a:pPr marL="266700" indent="-266700" defTabSz="809625">
              <a:spcBef>
                <a:spcPct val="20000"/>
              </a:spcBef>
            </a:pPr>
            <a:endParaRPr lang="en-GB" sz="2200"/>
          </a:p>
          <a:p>
            <a:pPr marL="266700" indent="-266700" defTabSz="809625">
              <a:spcBef>
                <a:spcPct val="20000"/>
              </a:spcBef>
            </a:pPr>
            <a:r>
              <a:rPr lang="en-GB" sz="2200"/>
              <a:t>Q</a:t>
            </a:r>
            <a:r>
              <a:rPr lang="en-GB" sz="2200" baseline="-25000"/>
              <a:t>o,i </a:t>
            </a:r>
            <a:r>
              <a:rPr lang="en-GB" sz="2200"/>
              <a:t>= Q</a:t>
            </a:r>
            <a:r>
              <a:rPr lang="en-GB" sz="2200" baseline="-25000"/>
              <a:t>m,i</a:t>
            </a:r>
            <a:r>
              <a:rPr lang="en-GB" sz="2200"/>
              <a:t>+ </a:t>
            </a:r>
            <a:r>
              <a:rPr lang="el-GR" sz="2200">
                <a:cs typeface="Arial" charset="0"/>
              </a:rPr>
              <a:t>ε</a:t>
            </a:r>
            <a:r>
              <a:rPr lang="en-GB" sz="2200" baseline="-25000"/>
              <a:t>i</a:t>
            </a:r>
            <a:r>
              <a:rPr lang="en-GB" sz="2200"/>
              <a:t> </a:t>
            </a:r>
          </a:p>
          <a:p>
            <a:pPr marL="266700" indent="-266700" defTabSz="809625">
              <a:spcBef>
                <a:spcPct val="20000"/>
              </a:spcBef>
            </a:pPr>
            <a:r>
              <a:rPr lang="el-GR" sz="2200">
                <a:cs typeface="Arial" charset="0"/>
              </a:rPr>
              <a:t>ε</a:t>
            </a:r>
            <a:r>
              <a:rPr lang="en-GB" sz="2200" baseline="-25000"/>
              <a:t>i</a:t>
            </a:r>
            <a:r>
              <a:rPr lang="en-GB" sz="2200"/>
              <a:t> </a:t>
            </a:r>
            <a:r>
              <a:rPr lang="en-GB" sz="2200">
                <a:cs typeface="Arial" charset="0"/>
              </a:rPr>
              <a:t>~ N(</a:t>
            </a:r>
            <a:r>
              <a:rPr lang="el-GR" sz="2200">
                <a:cs typeface="Arial" charset="0"/>
              </a:rPr>
              <a:t>μ</a:t>
            </a:r>
            <a:r>
              <a:rPr lang="en-US" sz="2200">
                <a:cs typeface="Arial" charset="0"/>
              </a:rPr>
              <a:t>=0; </a:t>
            </a:r>
            <a:r>
              <a:rPr lang="el-GR" sz="2200">
                <a:cs typeface="Arial" charset="0"/>
              </a:rPr>
              <a:t>σ</a:t>
            </a:r>
            <a:r>
              <a:rPr lang="en-US" sz="2200" baseline="30000">
                <a:cs typeface="Arial" charset="0"/>
              </a:rPr>
              <a:t>2</a:t>
            </a:r>
            <a:r>
              <a:rPr lang="en-US" sz="2200">
                <a:cs typeface="Arial" charset="0"/>
              </a:rPr>
              <a:t>)</a:t>
            </a:r>
            <a:endParaRPr lang="en-GB" sz="2200"/>
          </a:p>
        </p:txBody>
      </p:sp>
      <p:sp>
        <p:nvSpPr>
          <p:cNvPr id="40963" name="Rectangle 4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0964" name="Freeform 5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0965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graphicFrame>
        <p:nvGraphicFramePr>
          <p:cNvPr id="40966" name="Object 24"/>
          <p:cNvGraphicFramePr>
            <a:graphicFrameLocks noGrp="1" noChangeAspect="1"/>
          </p:cNvGraphicFramePr>
          <p:nvPr>
            <p:ph/>
          </p:nvPr>
        </p:nvGraphicFramePr>
        <p:xfrm>
          <a:off x="250825" y="3859213"/>
          <a:ext cx="302418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Equation" r:id="rId3" imgW="1916868" imgH="495085" progId="Equation.DSMT4">
                  <p:embed/>
                </p:oleObj>
              </mc:Choice>
              <mc:Fallback>
                <p:oleObj name="Equation" r:id="rId3" imgW="1916868" imgH="495085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859213"/>
                        <a:ext cx="3024188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967" name="Group 9"/>
          <p:cNvGrpSpPr>
            <a:grpSpLocks/>
          </p:cNvGrpSpPr>
          <p:nvPr/>
        </p:nvGrpSpPr>
        <p:grpSpPr bwMode="auto">
          <a:xfrm>
            <a:off x="3563938" y="2060575"/>
            <a:ext cx="3690937" cy="2543175"/>
            <a:chOff x="2653" y="1888"/>
            <a:chExt cx="2497" cy="1870"/>
          </a:xfrm>
        </p:grpSpPr>
        <p:sp>
          <p:nvSpPr>
            <p:cNvPr id="40971" name="Line 8"/>
            <p:cNvSpPr>
              <a:spLocks noChangeShapeType="1"/>
            </p:cNvSpPr>
            <p:nvPr/>
          </p:nvSpPr>
          <p:spPr bwMode="auto">
            <a:xfrm flipV="1">
              <a:off x="3016" y="1933"/>
              <a:ext cx="1542" cy="154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0972" name="Group 11"/>
            <p:cNvGrpSpPr>
              <a:grpSpLocks/>
            </p:cNvGrpSpPr>
            <p:nvPr/>
          </p:nvGrpSpPr>
          <p:grpSpPr bwMode="auto">
            <a:xfrm>
              <a:off x="2653" y="1888"/>
              <a:ext cx="2497" cy="1870"/>
              <a:chOff x="2653" y="1888"/>
              <a:chExt cx="2497" cy="1870"/>
            </a:xfrm>
          </p:grpSpPr>
          <p:sp>
            <p:nvSpPr>
              <p:cNvPr id="40973" name="Oval 9"/>
              <p:cNvSpPr>
                <a:spLocks noChangeArrowheads="1"/>
              </p:cNvSpPr>
              <p:nvPr/>
            </p:nvSpPr>
            <p:spPr bwMode="auto">
              <a:xfrm>
                <a:off x="4286" y="1979"/>
                <a:ext cx="46" cy="4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0974" name="Oval 10"/>
              <p:cNvSpPr>
                <a:spLocks noChangeArrowheads="1"/>
              </p:cNvSpPr>
              <p:nvPr/>
            </p:nvSpPr>
            <p:spPr bwMode="auto">
              <a:xfrm>
                <a:off x="4195" y="2341"/>
                <a:ext cx="46" cy="4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40975" name="Group 14"/>
              <p:cNvGrpSpPr>
                <a:grpSpLocks/>
              </p:cNvGrpSpPr>
              <p:nvPr/>
            </p:nvGrpSpPr>
            <p:grpSpPr bwMode="auto">
              <a:xfrm>
                <a:off x="2653" y="1888"/>
                <a:ext cx="2497" cy="1870"/>
                <a:chOff x="2653" y="1888"/>
                <a:chExt cx="2497" cy="1870"/>
              </a:xfrm>
            </p:grpSpPr>
            <p:sp>
              <p:nvSpPr>
                <p:cNvPr id="40976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3016" y="1888"/>
                  <a:ext cx="0" cy="158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40977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653" y="1979"/>
                  <a:ext cx="308" cy="2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/>
                    <a:t>Q</a:t>
                  </a:r>
                  <a:r>
                    <a:rPr lang="en-GB" baseline="-25000"/>
                    <a:t>o</a:t>
                  </a:r>
                </a:p>
              </p:txBody>
            </p:sp>
            <p:sp>
              <p:nvSpPr>
                <p:cNvPr id="40978" name="Oval 11"/>
                <p:cNvSpPr>
                  <a:spLocks noChangeArrowheads="1"/>
                </p:cNvSpPr>
                <p:nvPr/>
              </p:nvSpPr>
              <p:spPr bwMode="auto">
                <a:xfrm>
                  <a:off x="3969" y="2341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0979" name="Oval 12"/>
                <p:cNvSpPr>
                  <a:spLocks noChangeArrowheads="1"/>
                </p:cNvSpPr>
                <p:nvPr/>
              </p:nvSpPr>
              <p:spPr bwMode="auto">
                <a:xfrm>
                  <a:off x="3923" y="2614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0980" name="Oval 16"/>
                <p:cNvSpPr>
                  <a:spLocks noChangeArrowheads="1"/>
                </p:cNvSpPr>
                <p:nvPr/>
              </p:nvSpPr>
              <p:spPr bwMode="auto">
                <a:xfrm>
                  <a:off x="3651" y="2931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0981" name="Oval 17"/>
                <p:cNvSpPr>
                  <a:spLocks noChangeArrowheads="1"/>
                </p:cNvSpPr>
                <p:nvPr/>
              </p:nvSpPr>
              <p:spPr bwMode="auto">
                <a:xfrm>
                  <a:off x="3470" y="3113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0982" name="Oval 18"/>
                <p:cNvSpPr>
                  <a:spLocks noChangeArrowheads="1"/>
                </p:cNvSpPr>
                <p:nvPr/>
              </p:nvSpPr>
              <p:spPr bwMode="auto">
                <a:xfrm>
                  <a:off x="3152" y="3158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0983" name="Oval 19"/>
                <p:cNvSpPr>
                  <a:spLocks noChangeArrowheads="1"/>
                </p:cNvSpPr>
                <p:nvPr/>
              </p:nvSpPr>
              <p:spPr bwMode="auto">
                <a:xfrm>
                  <a:off x="3696" y="2523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0984" name="Oval 21"/>
                <p:cNvSpPr>
                  <a:spLocks noChangeArrowheads="1"/>
                </p:cNvSpPr>
                <p:nvPr/>
              </p:nvSpPr>
              <p:spPr bwMode="auto">
                <a:xfrm>
                  <a:off x="3243" y="3067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0985" name="Line 22"/>
                <p:cNvSpPr>
                  <a:spLocks noChangeShapeType="1"/>
                </p:cNvSpPr>
                <p:nvPr/>
              </p:nvSpPr>
              <p:spPr bwMode="auto">
                <a:xfrm>
                  <a:off x="3742" y="2568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6011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515" y="2523"/>
                  <a:ext cx="216" cy="2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l-GR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ε</a:t>
                  </a:r>
                  <a:r>
                    <a:rPr lang="en-GB" baseline="-25000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i</a:t>
                  </a:r>
                </a:p>
              </p:txBody>
            </p:sp>
            <p:sp>
              <p:nvSpPr>
                <p:cNvPr id="40987" name="Line 5"/>
                <p:cNvSpPr>
                  <a:spLocks noChangeShapeType="1"/>
                </p:cNvSpPr>
                <p:nvPr/>
              </p:nvSpPr>
              <p:spPr bwMode="auto">
                <a:xfrm>
                  <a:off x="3016" y="3475"/>
                  <a:ext cx="204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4098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819" y="3488"/>
                  <a:ext cx="331" cy="2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Q</a:t>
                  </a:r>
                  <a:r>
                    <a:rPr lang="en-GB" baseline="-25000"/>
                    <a:t>m</a:t>
                  </a:r>
                </a:p>
              </p:txBody>
            </p:sp>
          </p:grpSp>
        </p:grpSp>
      </p:grpSp>
      <p:graphicFrame>
        <p:nvGraphicFramePr>
          <p:cNvPr id="40968" name="Object 22"/>
          <p:cNvGraphicFramePr>
            <a:graphicFrameLocks noChangeAspect="1"/>
          </p:cNvGraphicFramePr>
          <p:nvPr/>
        </p:nvGraphicFramePr>
        <p:xfrm>
          <a:off x="230188" y="4721225"/>
          <a:ext cx="6326187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Equation" r:id="rId5" imgW="3886200" imgH="520700" progId="Equation.DSMT4">
                  <p:embed/>
                </p:oleObj>
              </mc:Choice>
              <mc:Fallback>
                <p:oleObj name="Equation" r:id="rId5" imgW="3886200" imgH="5207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4721225"/>
                        <a:ext cx="6326187" cy="85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24"/>
          <p:cNvGraphicFramePr>
            <a:graphicFrameLocks noChangeAspect="1"/>
          </p:cNvGraphicFramePr>
          <p:nvPr/>
        </p:nvGraphicFramePr>
        <p:xfrm>
          <a:off x="230188" y="5661025"/>
          <a:ext cx="279558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7" imgW="1739900" imgH="469900" progId="Equation.DSMT4">
                  <p:embed/>
                </p:oleObj>
              </mc:Choice>
              <mc:Fallback>
                <p:oleObj name="Equation" r:id="rId7" imgW="1739900" imgH="4699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188" y="5661025"/>
                        <a:ext cx="2795587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0" name="Text Box 30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70" name="Group 26"/>
          <p:cNvGrpSpPr>
            <a:grpSpLocks/>
          </p:cNvGrpSpPr>
          <p:nvPr/>
        </p:nvGrpSpPr>
        <p:grpSpPr bwMode="auto">
          <a:xfrm>
            <a:off x="3203575" y="1916113"/>
            <a:ext cx="3743325" cy="3527425"/>
            <a:chOff x="3334" y="1703"/>
            <a:chExt cx="1009" cy="1161"/>
          </a:xfrm>
        </p:grpSpPr>
        <p:pic>
          <p:nvPicPr>
            <p:cNvPr id="5141" name="Picture 23" descr="Figure3_PrecipDistribution_revision"/>
            <p:cNvPicPr>
              <a:picLocks noChangeAspect="1" noChangeArrowheads="1"/>
            </p:cNvPicPr>
            <p:nvPr/>
          </p:nvPicPr>
          <p:blipFill>
            <a:blip r:embed="rId2" cstate="print"/>
            <a:srcRect l="7117" r="75830" b="52592"/>
            <a:stretch>
              <a:fillRect/>
            </a:stretch>
          </p:blipFill>
          <p:spPr bwMode="auto">
            <a:xfrm>
              <a:off x="3334" y="1703"/>
              <a:ext cx="544" cy="1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42" name="Picture 25" descr="Fig6"/>
            <p:cNvPicPr>
              <a:picLocks noChangeAspect="1" noChangeArrowheads="1"/>
            </p:cNvPicPr>
            <p:nvPr/>
          </p:nvPicPr>
          <p:blipFill>
            <a:blip r:embed="rId3" cstate="print"/>
            <a:srcRect l="9242" t="50000" r="76274" b="2666"/>
            <a:stretch>
              <a:fillRect/>
            </a:stretch>
          </p:blipFill>
          <p:spPr bwMode="auto">
            <a:xfrm>
              <a:off x="3857" y="1784"/>
              <a:ext cx="486" cy="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-30163" y="44450"/>
            <a:ext cx="7416801" cy="1008063"/>
          </a:xfrm>
        </p:spPr>
        <p:txBody>
          <a:bodyPr/>
          <a:lstStyle/>
          <a:p>
            <a:pPr eaLnBrk="1" hangingPunct="1"/>
            <a:r>
              <a:rPr lang="en-US"/>
              <a:t>Sources of uncertainty</a:t>
            </a: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125" name="Freeform 7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grpSp>
        <p:nvGrpSpPr>
          <p:cNvPr id="57363" name="Group 19"/>
          <p:cNvGrpSpPr>
            <a:grpSpLocks/>
          </p:cNvGrpSpPr>
          <p:nvPr/>
        </p:nvGrpSpPr>
        <p:grpSpPr bwMode="auto">
          <a:xfrm>
            <a:off x="900113" y="1268413"/>
            <a:ext cx="5329237" cy="5349875"/>
            <a:chOff x="657" y="794"/>
            <a:chExt cx="3357" cy="3370"/>
          </a:xfrm>
        </p:grpSpPr>
        <p:pic>
          <p:nvPicPr>
            <p:cNvPr id="5135" name="Picture 14" descr="Accuracy_and_precisi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30" y="2704"/>
              <a:ext cx="2712" cy="14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grpSp>
          <p:nvGrpSpPr>
            <p:cNvPr id="5136" name="Group 16"/>
            <p:cNvGrpSpPr>
              <a:grpSpLocks/>
            </p:cNvGrpSpPr>
            <p:nvPr/>
          </p:nvGrpSpPr>
          <p:grpSpPr bwMode="auto">
            <a:xfrm>
              <a:off x="703" y="1298"/>
              <a:ext cx="3220" cy="1315"/>
              <a:chOff x="567" y="661"/>
              <a:chExt cx="3766" cy="1802"/>
            </a:xfrm>
          </p:grpSpPr>
          <p:pic>
            <p:nvPicPr>
              <p:cNvPr id="5139" name="Picture 13" descr="High_accuracy_Low_precision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67" y="663"/>
                <a:ext cx="1800" cy="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40" name="Picture 15" descr="High_precision_Low_accuracy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533" y="661"/>
                <a:ext cx="1800" cy="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137" name="Text Box 17"/>
            <p:cNvSpPr txBox="1">
              <a:spLocks noChangeArrowheads="1"/>
            </p:cNvSpPr>
            <p:nvPr/>
          </p:nvSpPr>
          <p:spPr bwMode="auto">
            <a:xfrm>
              <a:off x="657" y="799"/>
              <a:ext cx="1588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200" b="1"/>
                <a:t>Low precision</a:t>
              </a:r>
              <a:r>
                <a:rPr lang="en-US" sz="2200"/>
                <a:t> </a:t>
              </a:r>
              <a:r>
                <a:rPr lang="en-US" sz="2200" b="1"/>
                <a:t>High accuracy</a:t>
              </a:r>
            </a:p>
          </p:txBody>
        </p:sp>
        <p:sp>
          <p:nvSpPr>
            <p:cNvPr id="5138" name="Text Box 18"/>
            <p:cNvSpPr txBox="1">
              <a:spLocks noChangeArrowheads="1"/>
            </p:cNvSpPr>
            <p:nvPr/>
          </p:nvSpPr>
          <p:spPr bwMode="auto">
            <a:xfrm>
              <a:off x="2426" y="794"/>
              <a:ext cx="1588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200" b="1"/>
                <a:t>High precision</a:t>
              </a:r>
              <a:r>
                <a:rPr lang="en-US" sz="2200"/>
                <a:t> </a:t>
              </a:r>
              <a:r>
                <a:rPr lang="en-US" sz="2200" b="1"/>
                <a:t>Low accuracy</a:t>
              </a:r>
            </a:p>
          </p:txBody>
        </p:sp>
      </p:grpSp>
      <p:pic>
        <p:nvPicPr>
          <p:cNvPr id="57368" name="Picture 24" descr="rainfall_variability"/>
          <p:cNvPicPr>
            <a:picLocks noChangeAspect="1" noChangeArrowheads="1"/>
          </p:cNvPicPr>
          <p:nvPr/>
        </p:nvPicPr>
        <p:blipFill>
          <a:blip r:embed="rId7" cstate="print"/>
          <a:srcRect l="19325" t="12878" r="19765" b="16399"/>
          <a:stretch>
            <a:fillRect/>
          </a:stretch>
        </p:blipFill>
        <p:spPr bwMode="auto">
          <a:xfrm>
            <a:off x="2152650" y="1260475"/>
            <a:ext cx="3308350" cy="553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Rectangle 27"/>
          <p:cNvSpPr>
            <a:spLocks noChangeArrowheads="1"/>
          </p:cNvSpPr>
          <p:nvPr/>
        </p:nvSpPr>
        <p:spPr bwMode="auto">
          <a:xfrm>
            <a:off x="6900863" y="2327275"/>
            <a:ext cx="263525" cy="25923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7375" name="Text Box 31"/>
          <p:cNvSpPr txBox="1">
            <a:spLocks noChangeArrowheads="1"/>
          </p:cNvSpPr>
          <p:nvPr/>
        </p:nvSpPr>
        <p:spPr bwMode="auto">
          <a:xfrm>
            <a:off x="468313" y="2563813"/>
            <a:ext cx="2808287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u="sng"/>
              <a:t>Example:</a:t>
            </a:r>
          </a:p>
          <a:p>
            <a:pPr>
              <a:spcBef>
                <a:spcPct val="50000"/>
              </a:spcBef>
            </a:pPr>
            <a:r>
              <a:rPr lang="en-US"/>
              <a:t>Catchment 5km</a:t>
            </a:r>
            <a:r>
              <a:rPr lang="en-US" baseline="30000"/>
              <a:t>2</a:t>
            </a:r>
            <a:r>
              <a:rPr lang="en-US"/>
              <a:t>, </a:t>
            </a:r>
          </a:p>
          <a:p>
            <a:pPr>
              <a:spcBef>
                <a:spcPct val="50000"/>
              </a:spcBef>
            </a:pPr>
            <a:r>
              <a:rPr lang="en-US"/>
              <a:t>6 rain gauges</a:t>
            </a:r>
          </a:p>
          <a:p>
            <a:pPr>
              <a:spcBef>
                <a:spcPct val="50000"/>
              </a:spcBef>
            </a:pPr>
            <a:r>
              <a:rPr lang="en-US"/>
              <a:t>Proportion of rain gauges that record rain when one of them is recording rain</a:t>
            </a:r>
            <a:endParaRPr lang="en-US" baseline="30000"/>
          </a:p>
        </p:txBody>
      </p:sp>
      <p:sp>
        <p:nvSpPr>
          <p:cNvPr id="5130" name="Text Box 35"/>
          <p:cNvSpPr txBox="1">
            <a:spLocks noChangeArrowheads="1"/>
          </p:cNvSpPr>
          <p:nvPr/>
        </p:nvSpPr>
        <p:spPr bwMode="auto">
          <a:xfrm>
            <a:off x="7308850" y="1308100"/>
            <a:ext cx="183515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  <p:grpSp>
        <p:nvGrpSpPr>
          <p:cNvPr id="57383" name="Group 39"/>
          <p:cNvGrpSpPr>
            <a:grpSpLocks/>
          </p:cNvGrpSpPr>
          <p:nvPr/>
        </p:nvGrpSpPr>
        <p:grpSpPr bwMode="auto">
          <a:xfrm>
            <a:off x="3492500" y="1268413"/>
            <a:ext cx="3624263" cy="5500687"/>
            <a:chOff x="2245" y="799"/>
            <a:chExt cx="2283" cy="3465"/>
          </a:xfrm>
        </p:grpSpPr>
        <p:pic>
          <p:nvPicPr>
            <p:cNvPr id="5133" name="Picture 37" descr="Russell_Creek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45" y="799"/>
              <a:ext cx="2274" cy="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34" name="Picture 38" descr="Russell_Creek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45" y="2550"/>
              <a:ext cx="2283" cy="17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9507" name="Rectangle 3"/>
          <p:cNvSpPr>
            <a:spLocks noRot="1" noChangeArrowheads="1"/>
          </p:cNvSpPr>
          <p:nvPr/>
        </p:nvSpPr>
        <p:spPr bwMode="auto">
          <a:xfrm>
            <a:off x="230188" y="1463675"/>
            <a:ext cx="7056437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200" b="1" u="sng"/>
              <a:t>Observational uncertainty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2400"/>
              <a:t>	</a:t>
            </a:r>
            <a:r>
              <a:rPr lang="en-GB" sz="2000"/>
              <a:t>(i) instrument </a:t>
            </a:r>
            <a:r>
              <a:rPr lang="en-GB" sz="2000" b="1">
                <a:solidFill>
                  <a:srgbClr val="FF0000"/>
                </a:solidFill>
              </a:rPr>
              <a:t>precision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2000"/>
              <a:t>	(ii) measurement </a:t>
            </a:r>
            <a:r>
              <a:rPr lang="en-GB" sz="2000" b="1">
                <a:solidFill>
                  <a:srgbClr val="8CAFCE"/>
                </a:solidFill>
              </a:rPr>
              <a:t>accuracy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2000"/>
              <a:t>	(iii) spatial and temporal </a:t>
            </a:r>
            <a:r>
              <a:rPr lang="en-GB" sz="2000" b="1">
                <a:solidFill>
                  <a:srgbClr val="009900"/>
                </a:solidFill>
              </a:rPr>
              <a:t>heterogeneity </a:t>
            </a:r>
            <a:r>
              <a:rPr lang="en-GB" sz="2000"/>
              <a:t>  	              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2000"/>
              <a:t>		(How representative is the measurement?)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2000"/>
              <a:t>	Present in: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2000"/>
              <a:t> 	(i) input (e.g. rain, evaporation)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2000"/>
              <a:t>	(ii) response (runoff, groundwater, chemical composition)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GB" sz="200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200" b="1" u="sng"/>
              <a:t>Model structure uncertainty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2200"/>
              <a:t>	</a:t>
            </a:r>
            <a:r>
              <a:rPr lang="en-GB" sz="2000"/>
              <a:t>Imperfect conceptualization of system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GB" sz="2000"/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200" b="1" u="sng"/>
              <a:t>Model parameter uncertainty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GB" sz="2200"/>
              <a:t>	</a:t>
            </a:r>
            <a:r>
              <a:rPr lang="en-GB" sz="2000"/>
              <a:t>Different parameter combinations can yield same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7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57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57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57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75" grpId="0"/>
      <p:bldP spid="57375" grpId="1"/>
      <p:bldP spid="149507" grpId="0"/>
      <p:bldP spid="149507" grpId="1"/>
      <p:bldP spid="149507" grpId="2"/>
      <p:bldP spid="149507" grpId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Rot="1" noChangeArrowheads="1"/>
          </p:cNvSpPr>
          <p:nvPr/>
        </p:nvSpPr>
        <p:spPr bwMode="auto">
          <a:xfrm>
            <a:off x="209550" y="1382713"/>
            <a:ext cx="3887788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179388">
              <a:spcBef>
                <a:spcPct val="20000"/>
              </a:spcBef>
              <a:tabLst>
                <a:tab pos="180975" algn="l"/>
              </a:tabLst>
            </a:pPr>
            <a:r>
              <a:rPr lang="en-GB" sz="2200" b="1" u="sng"/>
              <a:t>Formal Bayesian approach</a:t>
            </a:r>
          </a:p>
          <a:p>
            <a:pPr defTabSz="179388">
              <a:spcBef>
                <a:spcPct val="20000"/>
              </a:spcBef>
              <a:tabLst>
                <a:tab pos="180975" algn="l"/>
              </a:tabLst>
            </a:pPr>
            <a:endParaRPr lang="en-GB" sz="2200" b="1" u="sng"/>
          </a:p>
          <a:p>
            <a:pPr defTabSz="179388">
              <a:spcBef>
                <a:spcPct val="20000"/>
              </a:spcBef>
              <a:tabLst>
                <a:tab pos="180975" algn="l"/>
              </a:tabLst>
            </a:pPr>
            <a:r>
              <a:rPr lang="en-GB" sz="2200"/>
              <a:t>For Bayesian statistics estimating </a:t>
            </a:r>
            <a:r>
              <a:rPr lang="el-GR" sz="2200">
                <a:cs typeface="Arial" charset="0"/>
              </a:rPr>
              <a:t>θ</a:t>
            </a:r>
            <a:r>
              <a:rPr lang="en-US" sz="2200">
                <a:cs typeface="Arial" charset="0"/>
              </a:rPr>
              <a:t> using least squares means adopting several </a:t>
            </a:r>
            <a:r>
              <a:rPr lang="en-US" sz="2200" b="1">
                <a:cs typeface="Arial" charset="0"/>
              </a:rPr>
              <a:t>assumptions</a:t>
            </a:r>
            <a:r>
              <a:rPr lang="en-US" sz="2200">
                <a:cs typeface="Arial" charset="0"/>
              </a:rPr>
              <a:t>: </a:t>
            </a:r>
          </a:p>
          <a:p>
            <a:pPr defTabSz="179388">
              <a:spcBef>
                <a:spcPct val="20000"/>
              </a:spcBef>
              <a:tabLst>
                <a:tab pos="180975" algn="l"/>
              </a:tabLst>
            </a:pPr>
            <a:r>
              <a:rPr lang="en-US" sz="2200">
                <a:cs typeface="Arial" charset="0"/>
              </a:rPr>
              <a:t>	(a) model is correct</a:t>
            </a:r>
          </a:p>
          <a:p>
            <a:pPr defTabSz="179388">
              <a:spcBef>
                <a:spcPct val="20000"/>
              </a:spcBef>
              <a:tabLst>
                <a:tab pos="180975" algn="l"/>
              </a:tabLst>
            </a:pPr>
            <a:r>
              <a:rPr lang="en-US" sz="2200">
                <a:cs typeface="Arial" charset="0"/>
              </a:rPr>
              <a:t>	(b) error is normally 									distributed, uncorrelated, 				with constant variance 					(homoscedastic) and 						zero mean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1988" name="Freeform 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1989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grpSp>
        <p:nvGrpSpPr>
          <p:cNvPr id="41990" name="Group 8"/>
          <p:cNvGrpSpPr>
            <a:grpSpLocks/>
          </p:cNvGrpSpPr>
          <p:nvPr/>
        </p:nvGrpSpPr>
        <p:grpSpPr bwMode="auto">
          <a:xfrm>
            <a:off x="3995738" y="2349500"/>
            <a:ext cx="3255962" cy="2214563"/>
            <a:chOff x="2653" y="1888"/>
            <a:chExt cx="2549" cy="1916"/>
          </a:xfrm>
        </p:grpSpPr>
        <p:sp>
          <p:nvSpPr>
            <p:cNvPr id="41992" name="Line 8"/>
            <p:cNvSpPr>
              <a:spLocks noChangeShapeType="1"/>
            </p:cNvSpPr>
            <p:nvPr/>
          </p:nvSpPr>
          <p:spPr bwMode="auto">
            <a:xfrm flipV="1">
              <a:off x="3016" y="1933"/>
              <a:ext cx="1542" cy="154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grpSp>
          <p:nvGrpSpPr>
            <p:cNvPr id="41993" name="Group 10"/>
            <p:cNvGrpSpPr>
              <a:grpSpLocks/>
            </p:cNvGrpSpPr>
            <p:nvPr/>
          </p:nvGrpSpPr>
          <p:grpSpPr bwMode="auto">
            <a:xfrm>
              <a:off x="2653" y="1888"/>
              <a:ext cx="2549" cy="1916"/>
              <a:chOff x="2653" y="1888"/>
              <a:chExt cx="2549" cy="1916"/>
            </a:xfrm>
          </p:grpSpPr>
          <p:sp>
            <p:nvSpPr>
              <p:cNvPr id="41994" name="Oval 9"/>
              <p:cNvSpPr>
                <a:spLocks noChangeArrowheads="1"/>
              </p:cNvSpPr>
              <p:nvPr/>
            </p:nvSpPr>
            <p:spPr bwMode="auto">
              <a:xfrm>
                <a:off x="4286" y="1979"/>
                <a:ext cx="46" cy="4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41995" name="Oval 10"/>
              <p:cNvSpPr>
                <a:spLocks noChangeArrowheads="1"/>
              </p:cNvSpPr>
              <p:nvPr/>
            </p:nvSpPr>
            <p:spPr bwMode="auto">
              <a:xfrm>
                <a:off x="4195" y="2341"/>
                <a:ext cx="46" cy="4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grpSp>
            <p:nvGrpSpPr>
              <p:cNvPr id="41996" name="Group 13"/>
              <p:cNvGrpSpPr>
                <a:grpSpLocks/>
              </p:cNvGrpSpPr>
              <p:nvPr/>
            </p:nvGrpSpPr>
            <p:grpSpPr bwMode="auto">
              <a:xfrm>
                <a:off x="2653" y="1888"/>
                <a:ext cx="2549" cy="1916"/>
                <a:chOff x="2653" y="1888"/>
                <a:chExt cx="2549" cy="1916"/>
              </a:xfrm>
            </p:grpSpPr>
            <p:sp>
              <p:nvSpPr>
                <p:cNvPr id="41997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3016" y="1888"/>
                  <a:ext cx="0" cy="158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4199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2653" y="1979"/>
                  <a:ext cx="307" cy="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GB" sz="1400"/>
                    <a:t>Q</a:t>
                  </a:r>
                  <a:r>
                    <a:rPr lang="en-GB" sz="1400" baseline="-25000"/>
                    <a:t>o</a:t>
                  </a:r>
                </a:p>
              </p:txBody>
            </p:sp>
            <p:sp>
              <p:nvSpPr>
                <p:cNvPr id="41999" name="Oval 11"/>
                <p:cNvSpPr>
                  <a:spLocks noChangeArrowheads="1"/>
                </p:cNvSpPr>
                <p:nvPr/>
              </p:nvSpPr>
              <p:spPr bwMode="auto">
                <a:xfrm>
                  <a:off x="3969" y="2341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2000" name="Oval 12"/>
                <p:cNvSpPr>
                  <a:spLocks noChangeArrowheads="1"/>
                </p:cNvSpPr>
                <p:nvPr/>
              </p:nvSpPr>
              <p:spPr bwMode="auto">
                <a:xfrm>
                  <a:off x="3923" y="2614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2001" name="Oval 16"/>
                <p:cNvSpPr>
                  <a:spLocks noChangeArrowheads="1"/>
                </p:cNvSpPr>
                <p:nvPr/>
              </p:nvSpPr>
              <p:spPr bwMode="auto">
                <a:xfrm>
                  <a:off x="3651" y="2931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2002" name="Oval 17"/>
                <p:cNvSpPr>
                  <a:spLocks noChangeArrowheads="1"/>
                </p:cNvSpPr>
                <p:nvPr/>
              </p:nvSpPr>
              <p:spPr bwMode="auto">
                <a:xfrm>
                  <a:off x="3470" y="3113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2003" name="Oval 18"/>
                <p:cNvSpPr>
                  <a:spLocks noChangeArrowheads="1"/>
                </p:cNvSpPr>
                <p:nvPr/>
              </p:nvSpPr>
              <p:spPr bwMode="auto">
                <a:xfrm>
                  <a:off x="3152" y="3158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2004" name="Oval 19"/>
                <p:cNvSpPr>
                  <a:spLocks noChangeArrowheads="1"/>
                </p:cNvSpPr>
                <p:nvPr/>
              </p:nvSpPr>
              <p:spPr bwMode="auto">
                <a:xfrm>
                  <a:off x="3696" y="2523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2005" name="Oval 21"/>
                <p:cNvSpPr>
                  <a:spLocks noChangeArrowheads="1"/>
                </p:cNvSpPr>
                <p:nvPr/>
              </p:nvSpPr>
              <p:spPr bwMode="auto">
                <a:xfrm>
                  <a:off x="3243" y="3067"/>
                  <a:ext cx="46" cy="4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nl-NL"/>
                </a:p>
              </p:txBody>
            </p:sp>
            <p:sp>
              <p:nvSpPr>
                <p:cNvPr id="42006" name="Line 22"/>
                <p:cNvSpPr>
                  <a:spLocks noChangeShapeType="1"/>
                </p:cNvSpPr>
                <p:nvPr/>
              </p:nvSpPr>
              <p:spPr bwMode="auto">
                <a:xfrm>
                  <a:off x="3742" y="2568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26011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516" y="2523"/>
                  <a:ext cx="251" cy="3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l-GR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ε</a:t>
                  </a:r>
                  <a:r>
                    <a:rPr lang="en-GB" baseline="-25000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i</a:t>
                  </a:r>
                </a:p>
              </p:txBody>
            </p:sp>
            <p:sp>
              <p:nvSpPr>
                <p:cNvPr id="42008" name="Line 5"/>
                <p:cNvSpPr>
                  <a:spLocks noChangeShapeType="1"/>
                </p:cNvSpPr>
                <p:nvPr/>
              </p:nvSpPr>
              <p:spPr bwMode="auto">
                <a:xfrm>
                  <a:off x="3016" y="3475"/>
                  <a:ext cx="204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nl-NL"/>
                </a:p>
              </p:txBody>
            </p:sp>
            <p:sp>
              <p:nvSpPr>
                <p:cNvPr id="4200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819" y="3487"/>
                  <a:ext cx="383" cy="3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GB"/>
                    <a:t>Q</a:t>
                  </a:r>
                  <a:r>
                    <a:rPr lang="en-GB" baseline="-25000"/>
                    <a:t>m</a:t>
                  </a:r>
                </a:p>
              </p:txBody>
            </p:sp>
          </p:grpSp>
        </p:grpSp>
      </p:grpSp>
      <p:sp>
        <p:nvSpPr>
          <p:cNvPr id="41991" name="Text Box 30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Rot="1" noChangeArrowheads="1"/>
          </p:cNvSpPr>
          <p:nvPr/>
        </p:nvSpPr>
        <p:spPr bwMode="auto">
          <a:xfrm>
            <a:off x="231775" y="1189038"/>
            <a:ext cx="6838950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defTabSz="179388">
              <a:spcBef>
                <a:spcPct val="20000"/>
              </a:spcBef>
              <a:tabLst>
                <a:tab pos="180975" algn="l"/>
              </a:tabLst>
            </a:pPr>
            <a:r>
              <a:rPr lang="en-GB" sz="2200" b="1" u="sng"/>
              <a:t>Multi-objective calibration</a:t>
            </a:r>
          </a:p>
          <a:p>
            <a:pPr marL="180975" indent="-180975" defTabSz="179388">
              <a:spcBef>
                <a:spcPct val="20000"/>
              </a:spcBef>
              <a:tabLst>
                <a:tab pos="180975" algn="l"/>
              </a:tabLst>
            </a:pPr>
            <a:endParaRPr lang="en-GB" sz="2200" b="1" u="sng"/>
          </a:p>
          <a:p>
            <a:pPr marL="180975" indent="-180975" defTabSz="179388">
              <a:spcBef>
                <a:spcPct val="20000"/>
              </a:spcBef>
              <a:tabLst>
                <a:tab pos="180975" algn="l"/>
              </a:tabLst>
            </a:pPr>
            <a:endParaRPr lang="en-GB" sz="2200" b="1" u="sng"/>
          </a:p>
          <a:p>
            <a:pPr marL="180975" indent="-180975" defTabSz="179388">
              <a:spcBef>
                <a:spcPct val="20000"/>
              </a:spcBef>
              <a:tabLst>
                <a:tab pos="180975" algn="l"/>
              </a:tabLst>
            </a:pPr>
            <a:endParaRPr lang="en-GB" sz="2200" b="1" u="sng"/>
          </a:p>
          <a:p>
            <a:pPr marL="180975" indent="-180975" defTabSz="179388">
              <a:spcBef>
                <a:spcPct val="20000"/>
              </a:spcBef>
              <a:tabLst>
                <a:tab pos="180975" algn="l"/>
              </a:tabLst>
            </a:pPr>
            <a:endParaRPr lang="en-GB" sz="2200" b="1" u="sng"/>
          </a:p>
          <a:p>
            <a:pPr marL="180975" indent="-180975" defTabSz="179388">
              <a:spcBef>
                <a:spcPct val="20000"/>
              </a:spcBef>
              <a:buFontTx/>
              <a:buChar char="•"/>
              <a:tabLst>
                <a:tab pos="180975" algn="l"/>
              </a:tabLst>
            </a:pPr>
            <a:r>
              <a:rPr lang="en-GB" sz="2200"/>
              <a:t>Data contain different signatures of catchment behaviour</a:t>
            </a:r>
          </a:p>
          <a:p>
            <a:pPr marL="180975" indent="-180975" defTabSz="179388">
              <a:spcBef>
                <a:spcPct val="20000"/>
              </a:spcBef>
              <a:buFontTx/>
              <a:buChar char="•"/>
              <a:tabLst>
                <a:tab pos="180975" algn="l"/>
              </a:tabLst>
            </a:pPr>
            <a:r>
              <a:rPr lang="en-GB" sz="2200"/>
              <a:t>Information contained in the data represented by a single number</a:t>
            </a:r>
          </a:p>
          <a:p>
            <a:pPr marL="180975" indent="-180975" defTabSz="179388">
              <a:spcBef>
                <a:spcPct val="20000"/>
              </a:spcBef>
              <a:buFontTx/>
              <a:buChar char="•"/>
              <a:tabLst>
                <a:tab pos="180975" algn="l"/>
              </a:tabLst>
            </a:pPr>
            <a:r>
              <a:rPr lang="en-GB" sz="2200"/>
              <a:t>Information represented by this number is then transferred to the model parameters</a:t>
            </a:r>
          </a:p>
          <a:p>
            <a:pPr marL="180975" indent="-180975" defTabSz="179388">
              <a:spcBef>
                <a:spcPct val="20000"/>
              </a:spcBef>
              <a:buFontTx/>
              <a:buChar char="•"/>
              <a:tabLst>
                <a:tab pos="180975" algn="l"/>
              </a:tabLst>
            </a:pPr>
            <a:r>
              <a:rPr lang="en-GB" sz="2200"/>
              <a:t>Ideally parameter dimension should be the same as objective function dimension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3012" name="Freeform 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3013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grpSp>
        <p:nvGrpSpPr>
          <p:cNvPr id="43014" name="Group 34"/>
          <p:cNvGrpSpPr>
            <a:grpSpLocks/>
          </p:cNvGrpSpPr>
          <p:nvPr/>
        </p:nvGrpSpPr>
        <p:grpSpPr bwMode="auto">
          <a:xfrm>
            <a:off x="1116013" y="1895475"/>
            <a:ext cx="4937125" cy="1136650"/>
            <a:chOff x="693" y="1159"/>
            <a:chExt cx="3110" cy="716"/>
          </a:xfrm>
        </p:grpSpPr>
        <p:sp>
          <p:nvSpPr>
            <p:cNvPr id="10" name="Isosceles Triangle 9"/>
            <p:cNvSpPr>
              <a:spLocks noChangeArrowheads="1"/>
            </p:cNvSpPr>
            <p:nvPr/>
          </p:nvSpPr>
          <p:spPr bwMode="auto">
            <a:xfrm rot="5400000">
              <a:off x="1444" y="976"/>
              <a:ext cx="244" cy="909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" name="Isosceles Triangle 10"/>
            <p:cNvSpPr>
              <a:spLocks noChangeArrowheads="1"/>
            </p:cNvSpPr>
            <p:nvPr/>
          </p:nvSpPr>
          <p:spPr bwMode="auto">
            <a:xfrm rot="-5400000">
              <a:off x="2316" y="976"/>
              <a:ext cx="320" cy="909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43018" name="TextBox 11"/>
            <p:cNvSpPr txBox="1">
              <a:spLocks noChangeArrowheads="1"/>
            </p:cNvSpPr>
            <p:nvPr/>
          </p:nvSpPr>
          <p:spPr bwMode="auto">
            <a:xfrm>
              <a:off x="693" y="1309"/>
              <a:ext cx="4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/>
                <a:t>Data</a:t>
              </a:r>
              <a:endParaRPr lang="en-US"/>
            </a:p>
          </p:txBody>
        </p:sp>
        <p:sp>
          <p:nvSpPr>
            <p:cNvPr id="43019" name="TextBox 12"/>
            <p:cNvSpPr txBox="1">
              <a:spLocks noChangeArrowheads="1"/>
            </p:cNvSpPr>
            <p:nvPr/>
          </p:nvSpPr>
          <p:spPr bwMode="auto">
            <a:xfrm>
              <a:off x="1647" y="1471"/>
              <a:ext cx="71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/>
                <a:t>Objective</a:t>
              </a:r>
            </a:p>
            <a:p>
              <a:pPr algn="ctr"/>
              <a:r>
                <a:rPr lang="de-DE"/>
                <a:t>function</a:t>
              </a:r>
              <a:endParaRPr lang="en-US"/>
            </a:p>
          </p:txBody>
        </p:sp>
        <p:sp>
          <p:nvSpPr>
            <p:cNvPr id="43020" name="TextBox 13"/>
            <p:cNvSpPr txBox="1">
              <a:spLocks noChangeArrowheads="1"/>
            </p:cNvSpPr>
            <p:nvPr/>
          </p:nvSpPr>
          <p:spPr bwMode="auto">
            <a:xfrm>
              <a:off x="2942" y="1315"/>
              <a:ext cx="86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/>
                <a:t>Parameters</a:t>
              </a:r>
              <a:endParaRPr lang="en-US"/>
            </a:p>
          </p:txBody>
        </p:sp>
        <p:sp>
          <p:nvSpPr>
            <p:cNvPr id="43021" name="TextBox 14"/>
            <p:cNvSpPr txBox="1">
              <a:spLocks noChangeArrowheads="1"/>
            </p:cNvSpPr>
            <p:nvPr/>
          </p:nvSpPr>
          <p:spPr bwMode="auto">
            <a:xfrm>
              <a:off x="1581" y="1159"/>
              <a:ext cx="85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de-DE" b="1">
                  <a:solidFill>
                    <a:srgbClr val="FF3300"/>
                  </a:solidFill>
                </a:rPr>
                <a:t>Dimension</a:t>
              </a:r>
              <a:endParaRPr lang="en-US" b="1">
                <a:solidFill>
                  <a:srgbClr val="FF3300"/>
                </a:solidFill>
              </a:endParaRPr>
            </a:p>
          </p:txBody>
        </p:sp>
      </p:grpSp>
      <p:sp>
        <p:nvSpPr>
          <p:cNvPr id="43015" name="Text Box 35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Rot="1" noChangeArrowheads="1"/>
          </p:cNvSpPr>
          <p:nvPr/>
        </p:nvSpPr>
        <p:spPr bwMode="auto">
          <a:xfrm>
            <a:off x="242888" y="1595438"/>
            <a:ext cx="6624637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184150">
              <a:spcBef>
                <a:spcPct val="20000"/>
              </a:spcBef>
              <a:tabLst>
                <a:tab pos="447675" algn="l"/>
              </a:tabLst>
            </a:pPr>
            <a:r>
              <a:rPr lang="en-GB" sz="2200" b="1" u="sng"/>
              <a:t>Multi-objective calibration</a:t>
            </a:r>
          </a:p>
          <a:p>
            <a:pPr defTabSz="184150">
              <a:spcBef>
                <a:spcPct val="20000"/>
              </a:spcBef>
              <a:tabLst>
                <a:tab pos="447675" algn="l"/>
              </a:tabLst>
            </a:pPr>
            <a:r>
              <a:rPr lang="en-GB" sz="2200"/>
              <a:t>Acceptable parameter range can be constrained by defining multiple optimization targets:</a:t>
            </a:r>
          </a:p>
          <a:p>
            <a:pPr defTabSz="184150">
              <a:spcBef>
                <a:spcPct val="20000"/>
              </a:spcBef>
              <a:tabLst>
                <a:tab pos="447675" algn="l"/>
              </a:tabLst>
            </a:pPr>
            <a:r>
              <a:rPr lang="en-GB" sz="2200"/>
              <a:t>(a) 	</a:t>
            </a:r>
            <a:r>
              <a:rPr lang="en-GB" sz="2200" b="1"/>
              <a:t>Multiple objective functions </a:t>
            </a:r>
            <a:r>
              <a:rPr lang="en-GB" sz="2200"/>
              <a:t>(objectives), e.g. 		NS, NS</a:t>
            </a:r>
            <a:r>
              <a:rPr lang="en-GB" sz="2200" baseline="-25000"/>
              <a:t>log</a:t>
            </a:r>
            <a:r>
              <a:rPr lang="en-GB" sz="2200"/>
              <a:t>, R</a:t>
            </a:r>
            <a:r>
              <a:rPr lang="en-GB" sz="2200" baseline="30000"/>
              <a:t>2</a:t>
            </a:r>
            <a:r>
              <a:rPr lang="en-GB" sz="2200"/>
              <a:t>, to evaluate one single 							modelled time-series, e.g. streamflow</a:t>
            </a:r>
          </a:p>
          <a:p>
            <a:pPr defTabSz="184150">
              <a:spcBef>
                <a:spcPct val="20000"/>
              </a:spcBef>
              <a:tabLst>
                <a:tab pos="447675" algn="l"/>
              </a:tabLst>
            </a:pPr>
            <a:r>
              <a:rPr lang="en-GB" sz="2200"/>
              <a:t>(b) 	Objective functions to evaluate </a:t>
            </a:r>
            <a:r>
              <a:rPr lang="en-GB" sz="2200" b="1"/>
              <a:t>multiple 				modelled variables</a:t>
            </a:r>
            <a:r>
              <a:rPr lang="en-GB" sz="2200"/>
              <a:t> (criteria), e.g. stream 		flow, groundwater, chemical 	composition</a:t>
            </a:r>
          </a:p>
          <a:p>
            <a:pPr defTabSz="184150">
              <a:spcBef>
                <a:spcPct val="20000"/>
              </a:spcBef>
              <a:tabLst>
                <a:tab pos="447675" algn="l"/>
              </a:tabLst>
            </a:pPr>
            <a:r>
              <a:rPr lang="en-GB" sz="2200"/>
              <a:t>(c) Objective functions in the </a:t>
            </a:r>
            <a:r>
              <a:rPr lang="en-GB" sz="2200" b="1"/>
              <a:t>frequency domain</a:t>
            </a:r>
            <a:r>
              <a:rPr lang="en-GB" sz="2200"/>
              <a:t>, 	e.g. fit flow duration curves or frequency 	spectrum</a:t>
            </a:r>
          </a:p>
          <a:p>
            <a:pPr defTabSz="184150">
              <a:spcBef>
                <a:spcPct val="20000"/>
              </a:spcBef>
              <a:tabLst>
                <a:tab pos="447675" algn="l"/>
              </a:tabLst>
            </a:pPr>
            <a:r>
              <a:rPr lang="en-GB" sz="2200"/>
              <a:t>(c) 	Combinations of (a), (b) and (c)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4036" name="Freeform 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4037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44038" name="Text Box 14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5059" name="Freeform 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5060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45061" name="Rectangle 3"/>
          <p:cNvSpPr>
            <a:spLocks noRot="1" noChangeArrowheads="1"/>
          </p:cNvSpPr>
          <p:nvPr/>
        </p:nvSpPr>
        <p:spPr bwMode="auto">
          <a:xfrm>
            <a:off x="204788" y="1450975"/>
            <a:ext cx="3960812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r>
              <a:rPr lang="en-GB" sz="2200" b="1" u="sng"/>
              <a:t>Multi-objective calibration</a:t>
            </a:r>
          </a:p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endParaRPr lang="en-GB" sz="2200" b="1"/>
          </a:p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r>
              <a:rPr lang="en-GB" sz="2200" b="1"/>
              <a:t>Pareto Optimality</a:t>
            </a:r>
          </a:p>
          <a:p>
            <a:pPr marL="266700" indent="-2667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200">
                <a:cs typeface="Times New Roman" pitchFamily="18" charset="0"/>
              </a:rPr>
              <a:t>Not possible to find two points within the Pareto set such that one has a better performance than the other with respect to all objective functions</a:t>
            </a:r>
          </a:p>
          <a:p>
            <a:pPr marL="266700" indent="-2667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200">
                <a:cs typeface="Times New Roman" pitchFamily="18" charset="0"/>
              </a:rPr>
              <a:t>For all non-members there exists at least one member that has a better performance with respect to all objective functions</a:t>
            </a:r>
          </a:p>
        </p:txBody>
      </p:sp>
      <p:sp>
        <p:nvSpPr>
          <p:cNvPr id="45062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  <p:grpSp>
        <p:nvGrpSpPr>
          <p:cNvPr id="45063" name="Group 17"/>
          <p:cNvGrpSpPr>
            <a:grpSpLocks/>
          </p:cNvGrpSpPr>
          <p:nvPr/>
        </p:nvGrpSpPr>
        <p:grpSpPr bwMode="auto">
          <a:xfrm>
            <a:off x="3995738" y="2420938"/>
            <a:ext cx="3313112" cy="2452687"/>
            <a:chOff x="2517" y="1525"/>
            <a:chExt cx="2087" cy="1545"/>
          </a:xfrm>
        </p:grpSpPr>
        <p:grpSp>
          <p:nvGrpSpPr>
            <p:cNvPr id="45064" name="Group 14"/>
            <p:cNvGrpSpPr>
              <a:grpSpLocks/>
            </p:cNvGrpSpPr>
            <p:nvPr/>
          </p:nvGrpSpPr>
          <p:grpSpPr bwMode="auto">
            <a:xfrm>
              <a:off x="2517" y="1525"/>
              <a:ext cx="2087" cy="1545"/>
              <a:chOff x="2517" y="1525"/>
              <a:chExt cx="2087" cy="1545"/>
            </a:xfrm>
          </p:grpSpPr>
          <p:grpSp>
            <p:nvGrpSpPr>
              <p:cNvPr id="45066" name="Group 11"/>
              <p:cNvGrpSpPr>
                <a:grpSpLocks/>
              </p:cNvGrpSpPr>
              <p:nvPr/>
            </p:nvGrpSpPr>
            <p:grpSpPr bwMode="auto">
              <a:xfrm>
                <a:off x="2562" y="1525"/>
                <a:ext cx="2042" cy="1545"/>
                <a:chOff x="2562" y="1525"/>
                <a:chExt cx="2042" cy="1545"/>
              </a:xfrm>
            </p:grpSpPr>
            <p:pic>
              <p:nvPicPr>
                <p:cNvPr id="45069" name="Picture 5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 t="60678" r="27147"/>
                <a:stretch>
                  <a:fillRect/>
                </a:stretch>
              </p:blipFill>
              <p:spPr bwMode="auto">
                <a:xfrm>
                  <a:off x="2562" y="1525"/>
                  <a:ext cx="1973" cy="15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07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076" y="2916"/>
                  <a:ext cx="528" cy="15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000"/>
                    <a:t>Parameter</a:t>
                  </a:r>
                </a:p>
              </p:txBody>
            </p:sp>
          </p:grpSp>
          <p:sp>
            <p:nvSpPr>
              <p:cNvPr id="45067" name="Text Box 12"/>
              <p:cNvSpPr txBox="1">
                <a:spLocks noChangeArrowheads="1"/>
              </p:cNvSpPr>
              <p:nvPr/>
            </p:nvSpPr>
            <p:spPr bwMode="auto">
              <a:xfrm rot="-5400000">
                <a:off x="2092" y="2175"/>
                <a:ext cx="1185" cy="1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000"/>
                  <a:t>Objective function F (a)</a:t>
                </a:r>
              </a:p>
            </p:txBody>
          </p:sp>
          <p:sp>
            <p:nvSpPr>
              <p:cNvPr id="45068" name="Rectangle 13"/>
              <p:cNvSpPr>
                <a:spLocks noChangeArrowheads="1"/>
              </p:cNvSpPr>
              <p:nvPr/>
            </p:nvSpPr>
            <p:spPr bwMode="auto">
              <a:xfrm>
                <a:off x="2517" y="1616"/>
                <a:ext cx="91" cy="18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45065" name="Rectangle 15"/>
            <p:cNvSpPr>
              <a:spLocks noChangeArrowheads="1"/>
            </p:cNvSpPr>
            <p:nvPr/>
          </p:nvSpPr>
          <p:spPr bwMode="auto">
            <a:xfrm>
              <a:off x="2647" y="1661"/>
              <a:ext cx="136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6083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6084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46085" name="Rectangle 3"/>
          <p:cNvSpPr>
            <a:spLocks noRot="1" noChangeArrowheads="1"/>
          </p:cNvSpPr>
          <p:nvPr/>
        </p:nvSpPr>
        <p:spPr bwMode="auto">
          <a:xfrm>
            <a:off x="230188" y="1450975"/>
            <a:ext cx="6769100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r>
              <a:rPr lang="en-GB" sz="2200" b="1" u="sng"/>
              <a:t>Multi-objective calibration: </a:t>
            </a:r>
            <a:r>
              <a:rPr lang="en-GB" sz="2200" b="1"/>
              <a:t>Pareto Optimality</a:t>
            </a:r>
          </a:p>
        </p:txBody>
      </p:sp>
      <p:grpSp>
        <p:nvGrpSpPr>
          <p:cNvPr id="46086" name="Group 22"/>
          <p:cNvGrpSpPr>
            <a:grpSpLocks/>
          </p:cNvGrpSpPr>
          <p:nvPr/>
        </p:nvGrpSpPr>
        <p:grpSpPr bwMode="auto">
          <a:xfrm>
            <a:off x="395288" y="2349500"/>
            <a:ext cx="6481762" cy="3529013"/>
            <a:chOff x="249" y="1480"/>
            <a:chExt cx="4083" cy="2223"/>
          </a:xfrm>
        </p:grpSpPr>
        <p:grpSp>
          <p:nvGrpSpPr>
            <p:cNvPr id="46088" name="Group 18"/>
            <p:cNvGrpSpPr>
              <a:grpSpLocks/>
            </p:cNvGrpSpPr>
            <p:nvPr/>
          </p:nvGrpSpPr>
          <p:grpSpPr bwMode="auto">
            <a:xfrm>
              <a:off x="249" y="1480"/>
              <a:ext cx="4083" cy="2223"/>
              <a:chOff x="340" y="1842"/>
              <a:chExt cx="3810" cy="1951"/>
            </a:xfrm>
          </p:grpSpPr>
          <p:grpSp>
            <p:nvGrpSpPr>
              <p:cNvPr id="46091" name="Group 17"/>
              <p:cNvGrpSpPr>
                <a:grpSpLocks/>
              </p:cNvGrpSpPr>
              <p:nvPr/>
            </p:nvGrpSpPr>
            <p:grpSpPr bwMode="auto">
              <a:xfrm>
                <a:off x="340" y="1842"/>
                <a:ext cx="3810" cy="1951"/>
                <a:chOff x="340" y="1842"/>
                <a:chExt cx="3810" cy="1951"/>
              </a:xfrm>
            </p:grpSpPr>
            <p:grpSp>
              <p:nvGrpSpPr>
                <p:cNvPr id="46093" name="Group 16"/>
                <p:cNvGrpSpPr>
                  <a:grpSpLocks/>
                </p:cNvGrpSpPr>
                <p:nvPr/>
              </p:nvGrpSpPr>
              <p:grpSpPr bwMode="auto">
                <a:xfrm>
                  <a:off x="340" y="1842"/>
                  <a:ext cx="3810" cy="1951"/>
                  <a:chOff x="340" y="1842"/>
                  <a:chExt cx="3810" cy="1951"/>
                </a:xfrm>
              </p:grpSpPr>
              <p:pic>
                <p:nvPicPr>
                  <p:cNvPr id="46096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40" y="1842"/>
                    <a:ext cx="3810" cy="19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46097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09" y="2611"/>
                    <a:ext cx="569" cy="531"/>
                  </a:xfrm>
                  <a:prstGeom prst="line">
                    <a:avLst/>
                  </a:prstGeom>
                  <a:noFill/>
                  <a:ln w="47625">
                    <a:solidFill>
                      <a:srgbClr val="FF66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nl-NL"/>
                  </a:p>
                </p:txBody>
              </p:sp>
            </p:grpSp>
            <p:sp>
              <p:nvSpPr>
                <p:cNvPr id="46094" name="Freeform 8"/>
                <p:cNvSpPr>
                  <a:spLocks/>
                </p:cNvSpPr>
                <p:nvPr/>
              </p:nvSpPr>
              <p:spPr bwMode="auto">
                <a:xfrm rot="443851">
                  <a:off x="2620" y="3147"/>
                  <a:ext cx="409" cy="231"/>
                </a:xfrm>
                <a:custGeom>
                  <a:avLst/>
                  <a:gdLst>
                    <a:gd name="T0" fmla="*/ 0 w 414"/>
                    <a:gd name="T1" fmla="*/ 0 h 396"/>
                    <a:gd name="T2" fmla="*/ 65 w 414"/>
                    <a:gd name="T3" fmla="*/ 144 h 396"/>
                    <a:gd name="T4" fmla="*/ 202 w 414"/>
                    <a:gd name="T5" fmla="*/ 214 h 396"/>
                    <a:gd name="T6" fmla="*/ 409 w 414"/>
                    <a:gd name="T7" fmla="*/ 231 h 3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14"/>
                    <a:gd name="T13" fmla="*/ 0 h 396"/>
                    <a:gd name="T14" fmla="*/ 414 w 414"/>
                    <a:gd name="T15" fmla="*/ 396 h 3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14" h="396">
                      <a:moveTo>
                        <a:pt x="0" y="0"/>
                      </a:moveTo>
                      <a:cubicBezTo>
                        <a:pt x="16" y="92"/>
                        <a:pt x="32" y="185"/>
                        <a:pt x="66" y="246"/>
                      </a:cubicBezTo>
                      <a:cubicBezTo>
                        <a:pt x="100" y="307"/>
                        <a:pt x="146" y="341"/>
                        <a:pt x="204" y="366"/>
                      </a:cubicBezTo>
                      <a:cubicBezTo>
                        <a:pt x="262" y="391"/>
                        <a:pt x="379" y="391"/>
                        <a:pt x="414" y="396"/>
                      </a:cubicBezTo>
                    </a:path>
                  </a:pathLst>
                </a:custGeom>
                <a:noFill/>
                <a:ln w="57150">
                  <a:solidFill>
                    <a:srgbClr val="FF6600"/>
                  </a:solidFill>
                  <a:round/>
                  <a:headEnd type="oval" w="sm" len="sm"/>
                  <a:tailEnd type="oval" w="sm" len="sm"/>
                </a:ln>
              </p:spPr>
              <p:txBody>
                <a:bodyPr lIns="86493" tIns="43247" rIns="86493" bIns="43247" anchor="ctr">
                  <a:spAutoFit/>
                </a:bodyPr>
                <a:lstStyle/>
                <a:p>
                  <a:endParaRPr lang="nl-NL"/>
                </a:p>
              </p:txBody>
            </p:sp>
            <p:sp>
              <p:nvSpPr>
                <p:cNvPr id="46095" name="AutoShape 9"/>
                <p:cNvSpPr>
                  <a:spLocks noChangeArrowheads="1"/>
                </p:cNvSpPr>
                <p:nvPr/>
              </p:nvSpPr>
              <p:spPr bwMode="auto">
                <a:xfrm rot="-2621892">
                  <a:off x="2923" y="2902"/>
                  <a:ext cx="852" cy="221"/>
                </a:xfrm>
                <a:prstGeom prst="leftArrow">
                  <a:avLst>
                    <a:gd name="adj1" fmla="val 50000"/>
                    <a:gd name="adj2" fmla="val 96380"/>
                  </a:avLst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86493" tIns="43247" rIns="86493" bIns="43247" anchor="ctr">
                  <a:spAutoFit/>
                </a:bodyPr>
                <a:lstStyle/>
                <a:p>
                  <a:pPr algn="ctr" eaLnBrk="0" hangingPunct="0"/>
                  <a:r>
                    <a:rPr lang="en-US" sz="1000" b="1">
                      <a:solidFill>
                        <a:srgbClr val="000000"/>
                      </a:solidFill>
                    </a:rPr>
                    <a:t>Pareto Solutions</a:t>
                  </a:r>
                </a:p>
              </p:txBody>
            </p:sp>
          </p:grpSp>
          <p:sp>
            <p:nvSpPr>
              <p:cNvPr id="46092" name="Line 11"/>
              <p:cNvSpPr>
                <a:spLocks noChangeShapeType="1"/>
              </p:cNvSpPr>
              <p:nvPr/>
            </p:nvSpPr>
            <p:spPr bwMode="auto">
              <a:xfrm>
                <a:off x="3916" y="2217"/>
                <a:ext cx="0" cy="13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46089" name="Text Box 20"/>
            <p:cNvSpPr txBox="1">
              <a:spLocks noChangeArrowheads="1"/>
            </p:cNvSpPr>
            <p:nvPr/>
          </p:nvSpPr>
          <p:spPr bwMode="auto">
            <a:xfrm>
              <a:off x="3379" y="3442"/>
              <a:ext cx="544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 b="1"/>
                <a:t>(e.g. 1-NS)</a:t>
              </a:r>
            </a:p>
          </p:txBody>
        </p:sp>
        <p:sp>
          <p:nvSpPr>
            <p:cNvPr id="46090" name="Text Box 21"/>
            <p:cNvSpPr txBox="1">
              <a:spLocks noChangeArrowheads="1"/>
            </p:cNvSpPr>
            <p:nvPr/>
          </p:nvSpPr>
          <p:spPr bwMode="auto">
            <a:xfrm rot="-5400000">
              <a:off x="2084" y="2154"/>
              <a:ext cx="79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/>
                <a:t>(e.g. 1-NS</a:t>
              </a:r>
              <a:r>
                <a:rPr lang="en-US" sz="1200" b="1" baseline="-25000"/>
                <a:t>log</a:t>
              </a:r>
              <a:r>
                <a:rPr lang="en-US" sz="1200" b="1"/>
                <a:t>)</a:t>
              </a:r>
            </a:p>
          </p:txBody>
        </p:sp>
      </p:grpSp>
      <p:sp>
        <p:nvSpPr>
          <p:cNvPr id="46087" name="Text Box 23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7107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7108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47109" name="Rectangle 3"/>
          <p:cNvSpPr>
            <a:spLocks noRot="1" noChangeArrowheads="1"/>
          </p:cNvSpPr>
          <p:nvPr/>
        </p:nvSpPr>
        <p:spPr bwMode="auto">
          <a:xfrm>
            <a:off x="204788" y="1438275"/>
            <a:ext cx="6769100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r>
              <a:rPr lang="en-GB" sz="2200" b="1" u="sng"/>
              <a:t>Multi-objective calibration</a:t>
            </a:r>
            <a:endParaRPr lang="en-GB" sz="2200" b="1"/>
          </a:p>
        </p:txBody>
      </p:sp>
      <p:pic>
        <p:nvPicPr>
          <p:cNvPr id="471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989138"/>
            <a:ext cx="6048375" cy="467042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</p:pic>
      <p:sp>
        <p:nvSpPr>
          <p:cNvPr id="47111" name="Text Box 1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8131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8132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48133" name="Rectangle 3"/>
          <p:cNvSpPr>
            <a:spLocks noRot="1" noChangeArrowheads="1"/>
          </p:cNvSpPr>
          <p:nvPr/>
        </p:nvSpPr>
        <p:spPr bwMode="auto">
          <a:xfrm>
            <a:off x="179388" y="1412875"/>
            <a:ext cx="6769100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r>
              <a:rPr lang="en-GB" sz="2200" b="1" u="sng"/>
              <a:t>Multi-objective calibration: </a:t>
            </a:r>
            <a:r>
              <a:rPr lang="en-GB" sz="2200" b="1"/>
              <a:t>Example</a:t>
            </a:r>
          </a:p>
          <a:p>
            <a:pPr marL="266700" indent="-2667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HBV model</a:t>
            </a:r>
          </a:p>
          <a:p>
            <a:pPr marL="266700" indent="-2667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3 objective functions</a:t>
            </a:r>
          </a:p>
        </p:txBody>
      </p:sp>
      <p:graphicFrame>
        <p:nvGraphicFramePr>
          <p:cNvPr id="48134" name="Object 4"/>
          <p:cNvGraphicFramePr>
            <a:graphicFrameLocks noChangeAspect="1"/>
          </p:cNvGraphicFramePr>
          <p:nvPr/>
        </p:nvGraphicFramePr>
        <p:xfrm>
          <a:off x="838200" y="2895600"/>
          <a:ext cx="26670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0" r:id="rId3" imgW="1917700" imgH="457200" progId="Equation.3">
                  <p:embed/>
                </p:oleObj>
              </mc:Choice>
              <mc:Fallback>
                <p:oleObj r:id="rId3" imgW="19177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95600"/>
                        <a:ext cx="2667000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5"/>
          <p:cNvGraphicFramePr>
            <a:graphicFrameLocks noChangeAspect="1"/>
          </p:cNvGraphicFramePr>
          <p:nvPr/>
        </p:nvGraphicFramePr>
        <p:xfrm>
          <a:off x="838200" y="3870325"/>
          <a:ext cx="22860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r:id="rId5" imgW="1638300" imgH="457200" progId="Equation.3">
                  <p:embed/>
                </p:oleObj>
              </mc:Choice>
              <mc:Fallback>
                <p:oleObj r:id="rId5" imgW="16383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870325"/>
                        <a:ext cx="2286000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6"/>
          <p:cNvGraphicFramePr>
            <a:graphicFrameLocks noChangeAspect="1"/>
          </p:cNvGraphicFramePr>
          <p:nvPr/>
        </p:nvGraphicFramePr>
        <p:xfrm>
          <a:off x="838200" y="4672013"/>
          <a:ext cx="4343400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r:id="rId7" imgW="3187700" imgH="889000" progId="Equation.3">
                  <p:embed/>
                </p:oleObj>
              </mc:Choice>
              <mc:Fallback>
                <p:oleObj r:id="rId7" imgW="3187700" imgH="889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672013"/>
                        <a:ext cx="4343400" cy="120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7" name="Text Box 11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9155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49156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49157" name="Rectangle 3"/>
          <p:cNvSpPr>
            <a:spLocks noRot="1" noChangeArrowheads="1"/>
          </p:cNvSpPr>
          <p:nvPr/>
        </p:nvSpPr>
        <p:spPr bwMode="auto">
          <a:xfrm>
            <a:off x="179388" y="1412875"/>
            <a:ext cx="6769100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r>
              <a:rPr lang="en-GB" sz="2200" b="1" u="sng"/>
              <a:t>Multi-objective calibration: </a:t>
            </a:r>
            <a:r>
              <a:rPr lang="en-GB" sz="2200" b="1"/>
              <a:t>Example</a:t>
            </a:r>
          </a:p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endParaRPr lang="en-GB" sz="2200" b="1"/>
          </a:p>
        </p:txBody>
      </p:sp>
      <p:pic>
        <p:nvPicPr>
          <p:cNvPr id="49158" name="Picture 4"/>
          <p:cNvPicPr>
            <a:picLocks noChangeAspect="1" noChangeArrowheads="1"/>
          </p:cNvPicPr>
          <p:nvPr/>
        </p:nvPicPr>
        <p:blipFill>
          <a:blip r:embed="rId2" cstate="print"/>
          <a:srcRect t="30667" b="30971"/>
          <a:stretch>
            <a:fillRect/>
          </a:stretch>
        </p:blipFill>
        <p:spPr bwMode="auto">
          <a:xfrm>
            <a:off x="3132138" y="1979613"/>
            <a:ext cx="3995737" cy="216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5"/>
          <p:cNvPicPr>
            <a:picLocks noChangeAspect="1" noChangeArrowheads="1"/>
          </p:cNvPicPr>
          <p:nvPr/>
        </p:nvPicPr>
        <p:blipFill>
          <a:blip r:embed="rId3" cstate="print"/>
          <a:srcRect t="29134" b="29456"/>
          <a:stretch>
            <a:fillRect/>
          </a:stretch>
        </p:blipFill>
        <p:spPr bwMode="auto">
          <a:xfrm>
            <a:off x="3132138" y="4095750"/>
            <a:ext cx="4005262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Rectangle 7"/>
          <p:cNvSpPr>
            <a:spLocks noChangeArrowheads="1"/>
          </p:cNvSpPr>
          <p:nvPr/>
        </p:nvSpPr>
        <p:spPr bwMode="auto">
          <a:xfrm>
            <a:off x="755650" y="4927600"/>
            <a:ext cx="236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GB"/>
              <a:t>N</a:t>
            </a:r>
            <a:r>
              <a:rPr lang="en-GB" baseline="-25000"/>
              <a:t>HF,</a:t>
            </a:r>
            <a:r>
              <a:rPr lang="en-GB"/>
              <a:t> N</a:t>
            </a:r>
            <a:r>
              <a:rPr lang="en-GB" baseline="-25000"/>
              <a:t>LF </a:t>
            </a:r>
            <a:r>
              <a:rPr lang="en-GB"/>
              <a:t>and N</a:t>
            </a:r>
            <a:r>
              <a:rPr lang="en-GB" baseline="-25000"/>
              <a:t>WT</a:t>
            </a: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838200" y="2828925"/>
            <a:ext cx="23653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GB"/>
              <a:t>N</a:t>
            </a:r>
            <a:r>
              <a:rPr lang="en-GB" baseline="-25000"/>
              <a:t>HF</a:t>
            </a:r>
            <a:r>
              <a:rPr lang="en-GB"/>
              <a:t> and N</a:t>
            </a:r>
            <a:r>
              <a:rPr lang="en-GB" baseline="-25000"/>
              <a:t>LF</a:t>
            </a:r>
          </a:p>
        </p:txBody>
      </p:sp>
      <p:sp>
        <p:nvSpPr>
          <p:cNvPr id="49162" name="Rectangle 9"/>
          <p:cNvSpPr>
            <a:spLocks noChangeArrowheads="1"/>
          </p:cNvSpPr>
          <p:nvPr/>
        </p:nvSpPr>
        <p:spPr bwMode="auto">
          <a:xfrm>
            <a:off x="179388" y="2133600"/>
            <a:ext cx="30241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GB" b="1"/>
              <a:t>Parameter ranges</a:t>
            </a:r>
            <a:endParaRPr lang="en-GB" b="1" baseline="-25000"/>
          </a:p>
        </p:txBody>
      </p:sp>
      <p:sp>
        <p:nvSpPr>
          <p:cNvPr id="49163" name="Text Box 15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0179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0180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50181" name="Rectangle 3"/>
          <p:cNvSpPr>
            <a:spLocks noRot="1" noChangeArrowheads="1"/>
          </p:cNvSpPr>
          <p:nvPr/>
        </p:nvSpPr>
        <p:spPr bwMode="auto">
          <a:xfrm>
            <a:off x="179388" y="1412875"/>
            <a:ext cx="6769100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r>
              <a:rPr lang="en-GB" sz="2200" b="1" u="sng"/>
              <a:t>Multi-objective calibration: </a:t>
            </a:r>
            <a:r>
              <a:rPr lang="en-GB" sz="2200" b="1"/>
              <a:t>Example</a:t>
            </a:r>
          </a:p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endParaRPr lang="en-GB" sz="2200" b="1"/>
          </a:p>
        </p:txBody>
      </p:sp>
      <p:sp>
        <p:nvSpPr>
          <p:cNvPr id="50182" name="Rectangle 7"/>
          <p:cNvSpPr>
            <a:spLocks noChangeArrowheads="1"/>
          </p:cNvSpPr>
          <p:nvPr/>
        </p:nvSpPr>
        <p:spPr bwMode="auto">
          <a:xfrm>
            <a:off x="755650" y="4927600"/>
            <a:ext cx="236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GB"/>
              <a:t>N</a:t>
            </a:r>
            <a:r>
              <a:rPr lang="en-GB" baseline="-25000"/>
              <a:t>HF,</a:t>
            </a:r>
            <a:r>
              <a:rPr lang="en-GB"/>
              <a:t> N</a:t>
            </a:r>
            <a:r>
              <a:rPr lang="en-GB" baseline="-25000"/>
              <a:t>LF </a:t>
            </a:r>
            <a:r>
              <a:rPr lang="en-GB"/>
              <a:t>and N</a:t>
            </a:r>
            <a:r>
              <a:rPr lang="en-GB" baseline="-25000"/>
              <a:t>WT</a:t>
            </a:r>
          </a:p>
        </p:txBody>
      </p:sp>
      <p:sp>
        <p:nvSpPr>
          <p:cNvPr id="50183" name="Rectangle 9"/>
          <p:cNvSpPr>
            <a:spLocks noChangeArrowheads="1"/>
          </p:cNvSpPr>
          <p:nvPr/>
        </p:nvSpPr>
        <p:spPr bwMode="auto">
          <a:xfrm>
            <a:off x="838200" y="2828925"/>
            <a:ext cx="23653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GB"/>
              <a:t>N</a:t>
            </a:r>
            <a:r>
              <a:rPr lang="en-GB" baseline="-25000"/>
              <a:t>HF</a:t>
            </a:r>
            <a:r>
              <a:rPr lang="en-GB"/>
              <a:t> and N</a:t>
            </a:r>
            <a:r>
              <a:rPr lang="en-GB" baseline="-25000"/>
              <a:t>LF</a:t>
            </a:r>
          </a:p>
        </p:txBody>
      </p:sp>
      <p:pic>
        <p:nvPicPr>
          <p:cNvPr id="50184" name="Picture 5"/>
          <p:cNvPicPr>
            <a:picLocks noChangeAspect="1" noChangeArrowheads="1"/>
          </p:cNvPicPr>
          <p:nvPr/>
        </p:nvPicPr>
        <p:blipFill>
          <a:blip r:embed="rId3" cstate="print"/>
          <a:srcRect t="29134" b="31041"/>
          <a:stretch>
            <a:fillRect/>
          </a:stretch>
        </p:blipFill>
        <p:spPr bwMode="auto">
          <a:xfrm>
            <a:off x="3059113" y="1827213"/>
            <a:ext cx="4103687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0185" name="Object 6"/>
          <p:cNvGraphicFramePr>
            <a:graphicFrameLocks noChangeAspect="1"/>
          </p:cNvGraphicFramePr>
          <p:nvPr/>
        </p:nvGraphicFramePr>
        <p:xfrm>
          <a:off x="3059113" y="4052888"/>
          <a:ext cx="4103687" cy="236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r:id="rId4" imgW="5260086" imgH="7447026" progId="Word.Picture.8">
                  <p:embed/>
                </p:oleObj>
              </mc:Choice>
              <mc:Fallback>
                <p:oleObj r:id="rId4" imgW="5260086" imgH="7447026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9164" b="30225"/>
                      <a:stretch>
                        <a:fillRect/>
                      </a:stretch>
                    </p:blipFill>
                    <p:spPr bwMode="auto">
                      <a:xfrm>
                        <a:off x="3059113" y="4052888"/>
                        <a:ext cx="4103687" cy="2360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6" name="Rectangle 9"/>
          <p:cNvSpPr>
            <a:spLocks noChangeArrowheads="1"/>
          </p:cNvSpPr>
          <p:nvPr/>
        </p:nvSpPr>
        <p:spPr bwMode="auto">
          <a:xfrm>
            <a:off x="468313" y="2133600"/>
            <a:ext cx="23653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GB" b="1"/>
              <a:t>Hydrograph</a:t>
            </a:r>
            <a:endParaRPr lang="en-GB" b="1" baseline="-25000"/>
          </a:p>
        </p:txBody>
      </p:sp>
      <p:sp>
        <p:nvSpPr>
          <p:cNvPr id="50187" name="Text Box 14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1203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1204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51205" name="Rectangle 3"/>
          <p:cNvSpPr>
            <a:spLocks noRot="1" noChangeArrowheads="1"/>
          </p:cNvSpPr>
          <p:nvPr/>
        </p:nvSpPr>
        <p:spPr bwMode="auto">
          <a:xfrm>
            <a:off x="179388" y="1412875"/>
            <a:ext cx="6769100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r>
              <a:rPr lang="en-GB" sz="2200" b="1" u="sng"/>
              <a:t>Multi-objective calibration: </a:t>
            </a:r>
            <a:r>
              <a:rPr lang="en-GB" sz="2200" b="1"/>
              <a:t>Example</a:t>
            </a:r>
          </a:p>
          <a:p>
            <a:pPr marL="266700" indent="-266700">
              <a:lnSpc>
                <a:spcPct val="80000"/>
              </a:lnSpc>
              <a:spcBef>
                <a:spcPct val="20000"/>
              </a:spcBef>
            </a:pPr>
            <a:endParaRPr lang="en-GB" sz="2200" b="1"/>
          </a:p>
        </p:txBody>
      </p:sp>
      <p:sp>
        <p:nvSpPr>
          <p:cNvPr id="51206" name="Rectangle 9"/>
          <p:cNvSpPr>
            <a:spLocks noChangeArrowheads="1"/>
          </p:cNvSpPr>
          <p:nvPr/>
        </p:nvSpPr>
        <p:spPr bwMode="auto">
          <a:xfrm>
            <a:off x="468313" y="2133600"/>
            <a:ext cx="23653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GB" b="1"/>
              <a:t>Groundwater table</a:t>
            </a:r>
            <a:endParaRPr lang="en-GB" b="1" baseline="-25000"/>
          </a:p>
        </p:txBody>
      </p:sp>
      <p:pic>
        <p:nvPicPr>
          <p:cNvPr id="51207" name="Picture 5"/>
          <p:cNvPicPr>
            <a:picLocks noChangeAspect="1" noChangeArrowheads="1"/>
          </p:cNvPicPr>
          <p:nvPr/>
        </p:nvPicPr>
        <p:blipFill>
          <a:blip r:embed="rId2" cstate="print"/>
          <a:srcRect t="29134" b="29456"/>
          <a:stretch>
            <a:fillRect/>
          </a:stretch>
        </p:blipFill>
        <p:spPr bwMode="auto">
          <a:xfrm>
            <a:off x="0" y="2492375"/>
            <a:ext cx="6858000" cy="401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8" name="Text Box 13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-30163" y="44450"/>
            <a:ext cx="7416801" cy="1008063"/>
          </a:xfrm>
        </p:spPr>
        <p:txBody>
          <a:bodyPr/>
          <a:lstStyle/>
          <a:p>
            <a:pPr eaLnBrk="1" hangingPunct="1"/>
            <a:r>
              <a:rPr lang="en-GB" sz="2800"/>
              <a:t>Error propagation in catchment modelling</a:t>
            </a:r>
            <a:endParaRPr lang="en-US" sz="2800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148" name="Freeform 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6149" name="Rectangle 3"/>
          <p:cNvSpPr>
            <a:spLocks noChangeArrowheads="1"/>
          </p:cNvSpPr>
          <p:nvPr/>
        </p:nvSpPr>
        <p:spPr bwMode="auto">
          <a:xfrm>
            <a:off x="280988" y="1700213"/>
            <a:ext cx="1981200" cy="457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True forcing inputs</a:t>
            </a:r>
          </a:p>
        </p:txBody>
      </p:sp>
      <p:sp>
        <p:nvSpPr>
          <p:cNvPr id="6150" name="Oval 4"/>
          <p:cNvSpPr>
            <a:spLocks noChangeArrowheads="1"/>
          </p:cNvSpPr>
          <p:nvPr/>
        </p:nvSpPr>
        <p:spPr bwMode="auto">
          <a:xfrm>
            <a:off x="3627438" y="1649413"/>
            <a:ext cx="533400" cy="5334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151" name="Rectangle 5"/>
          <p:cNvSpPr>
            <a:spLocks noChangeArrowheads="1"/>
          </p:cNvSpPr>
          <p:nvPr/>
        </p:nvSpPr>
        <p:spPr bwMode="auto">
          <a:xfrm>
            <a:off x="5148263" y="1700213"/>
            <a:ext cx="2057400" cy="457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Forcing data errors</a:t>
            </a:r>
          </a:p>
        </p:txBody>
      </p:sp>
      <p:sp>
        <p:nvSpPr>
          <p:cNvPr id="6152" name="Line 6"/>
          <p:cNvSpPr>
            <a:spLocks noChangeShapeType="1"/>
          </p:cNvSpPr>
          <p:nvPr/>
        </p:nvSpPr>
        <p:spPr bwMode="auto">
          <a:xfrm flipV="1">
            <a:off x="2262188" y="1916113"/>
            <a:ext cx="1373187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53" name="Rectangle 7"/>
          <p:cNvSpPr>
            <a:spLocks noChangeArrowheads="1"/>
          </p:cNvSpPr>
          <p:nvPr/>
        </p:nvSpPr>
        <p:spPr bwMode="auto">
          <a:xfrm>
            <a:off x="3316288" y="2538413"/>
            <a:ext cx="25146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Observed forcing data</a:t>
            </a:r>
          </a:p>
        </p:txBody>
      </p:sp>
      <p:sp>
        <p:nvSpPr>
          <p:cNvPr id="6154" name="Rectangle 8"/>
          <p:cNvSpPr>
            <a:spLocks noChangeArrowheads="1"/>
          </p:cNvSpPr>
          <p:nvPr/>
        </p:nvSpPr>
        <p:spPr bwMode="auto">
          <a:xfrm>
            <a:off x="3316288" y="3300413"/>
            <a:ext cx="2667000" cy="457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CATCHMENT MODEL</a:t>
            </a:r>
          </a:p>
        </p:txBody>
      </p:sp>
      <p:sp>
        <p:nvSpPr>
          <p:cNvPr id="6155" name="Rectangle 9"/>
          <p:cNvSpPr>
            <a:spLocks noChangeArrowheads="1"/>
          </p:cNvSpPr>
          <p:nvPr/>
        </p:nvSpPr>
        <p:spPr bwMode="auto">
          <a:xfrm>
            <a:off x="1619250" y="4076700"/>
            <a:ext cx="2514600" cy="457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Model structure error</a:t>
            </a:r>
          </a:p>
        </p:txBody>
      </p:sp>
      <p:sp>
        <p:nvSpPr>
          <p:cNvPr id="6156" name="Rectangle 10"/>
          <p:cNvSpPr>
            <a:spLocks noChangeArrowheads="1"/>
          </p:cNvSpPr>
          <p:nvPr/>
        </p:nvSpPr>
        <p:spPr bwMode="auto">
          <a:xfrm>
            <a:off x="3544888" y="4824413"/>
            <a:ext cx="2514600" cy="457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b="1" u="sng"/>
              <a:t>Simulated response</a:t>
            </a:r>
          </a:p>
        </p:txBody>
      </p:sp>
      <p:sp>
        <p:nvSpPr>
          <p:cNvPr id="6157" name="Rectangle 11"/>
          <p:cNvSpPr>
            <a:spLocks noChangeArrowheads="1"/>
          </p:cNvSpPr>
          <p:nvPr/>
        </p:nvSpPr>
        <p:spPr bwMode="auto">
          <a:xfrm>
            <a:off x="3544888" y="5586413"/>
            <a:ext cx="25400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b="1" u="sng"/>
              <a:t>Observed response</a:t>
            </a:r>
          </a:p>
        </p:txBody>
      </p:sp>
      <p:sp>
        <p:nvSpPr>
          <p:cNvPr id="6158" name="Rectangle 12"/>
          <p:cNvSpPr>
            <a:spLocks noChangeArrowheads="1"/>
          </p:cNvSpPr>
          <p:nvPr/>
        </p:nvSpPr>
        <p:spPr bwMode="auto">
          <a:xfrm>
            <a:off x="509588" y="5205413"/>
            <a:ext cx="1981200" cy="457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b="1" u="sng"/>
              <a:t>True response</a:t>
            </a:r>
          </a:p>
        </p:txBody>
      </p:sp>
      <p:sp>
        <p:nvSpPr>
          <p:cNvPr id="6159" name="Rectangle 13"/>
          <p:cNvSpPr>
            <a:spLocks noChangeArrowheads="1"/>
          </p:cNvSpPr>
          <p:nvPr/>
        </p:nvSpPr>
        <p:spPr bwMode="auto">
          <a:xfrm>
            <a:off x="52388" y="5891213"/>
            <a:ext cx="2438400" cy="4572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Response data errors</a:t>
            </a:r>
          </a:p>
        </p:txBody>
      </p:sp>
      <p:sp>
        <p:nvSpPr>
          <p:cNvPr id="6160" name="Line 14"/>
          <p:cNvSpPr>
            <a:spLocks noChangeShapeType="1"/>
          </p:cNvSpPr>
          <p:nvPr/>
        </p:nvSpPr>
        <p:spPr bwMode="auto">
          <a:xfrm flipH="1">
            <a:off x="4140200" y="19161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61" name="Line 15"/>
          <p:cNvSpPr>
            <a:spLocks noChangeShapeType="1"/>
          </p:cNvSpPr>
          <p:nvPr/>
        </p:nvSpPr>
        <p:spPr bwMode="auto">
          <a:xfrm>
            <a:off x="3851275" y="221773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62" name="Oval 16"/>
          <p:cNvSpPr>
            <a:spLocks noChangeArrowheads="1"/>
          </p:cNvSpPr>
          <p:nvPr/>
        </p:nvSpPr>
        <p:spPr bwMode="auto">
          <a:xfrm>
            <a:off x="4535488" y="3986213"/>
            <a:ext cx="533400" cy="5334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163" name="Oval 17"/>
          <p:cNvSpPr>
            <a:spLocks noChangeArrowheads="1"/>
          </p:cNvSpPr>
          <p:nvPr/>
        </p:nvSpPr>
        <p:spPr bwMode="auto">
          <a:xfrm>
            <a:off x="2630488" y="5510213"/>
            <a:ext cx="533400" cy="5334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164" name="Line 18"/>
          <p:cNvSpPr>
            <a:spLocks noChangeShapeType="1"/>
          </p:cNvSpPr>
          <p:nvPr/>
        </p:nvSpPr>
        <p:spPr bwMode="auto">
          <a:xfrm>
            <a:off x="4535488" y="29956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65" name="Line 19"/>
          <p:cNvSpPr>
            <a:spLocks noChangeShapeType="1"/>
          </p:cNvSpPr>
          <p:nvPr/>
        </p:nvSpPr>
        <p:spPr bwMode="auto">
          <a:xfrm>
            <a:off x="4764088" y="375761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66" name="Line 20"/>
          <p:cNvSpPr>
            <a:spLocks noChangeShapeType="1"/>
          </p:cNvSpPr>
          <p:nvPr/>
        </p:nvSpPr>
        <p:spPr bwMode="auto">
          <a:xfrm flipV="1">
            <a:off x="4140200" y="4291013"/>
            <a:ext cx="3952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67" name="Line 21"/>
          <p:cNvSpPr>
            <a:spLocks noChangeShapeType="1"/>
          </p:cNvSpPr>
          <p:nvPr/>
        </p:nvSpPr>
        <p:spPr bwMode="auto">
          <a:xfrm>
            <a:off x="4764088" y="45196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68" name="Line 22"/>
          <p:cNvSpPr>
            <a:spLocks noChangeShapeType="1"/>
          </p:cNvSpPr>
          <p:nvPr/>
        </p:nvSpPr>
        <p:spPr bwMode="auto">
          <a:xfrm>
            <a:off x="2503488" y="5434013"/>
            <a:ext cx="196850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69" name="Line 23"/>
          <p:cNvSpPr>
            <a:spLocks noChangeShapeType="1"/>
          </p:cNvSpPr>
          <p:nvPr/>
        </p:nvSpPr>
        <p:spPr bwMode="auto">
          <a:xfrm flipV="1">
            <a:off x="2503488" y="5949950"/>
            <a:ext cx="196850" cy="16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70" name="Line 24"/>
          <p:cNvSpPr>
            <a:spLocks noChangeShapeType="1"/>
          </p:cNvSpPr>
          <p:nvPr/>
        </p:nvSpPr>
        <p:spPr bwMode="auto">
          <a:xfrm>
            <a:off x="3163888" y="581501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71" name="Line 25"/>
          <p:cNvSpPr>
            <a:spLocks noChangeShapeType="1"/>
          </p:cNvSpPr>
          <p:nvPr/>
        </p:nvSpPr>
        <p:spPr bwMode="auto">
          <a:xfrm>
            <a:off x="1195388" y="2157413"/>
            <a:ext cx="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l-NL"/>
          </a:p>
        </p:txBody>
      </p:sp>
      <p:sp>
        <p:nvSpPr>
          <p:cNvPr id="6172" name="Rectangle 26"/>
          <p:cNvSpPr>
            <a:spLocks noChangeArrowheads="1"/>
          </p:cNvSpPr>
          <p:nvPr/>
        </p:nvSpPr>
        <p:spPr bwMode="auto">
          <a:xfrm>
            <a:off x="3392488" y="4672013"/>
            <a:ext cx="2908300" cy="1524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6173" name="Rectangle 27"/>
          <p:cNvSpPr>
            <a:spLocks noChangeArrowheads="1"/>
          </p:cNvSpPr>
          <p:nvPr/>
        </p:nvSpPr>
        <p:spPr bwMode="auto">
          <a:xfrm rot="5400000">
            <a:off x="52388" y="3529013"/>
            <a:ext cx="1905000" cy="381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True dynamics</a:t>
            </a:r>
          </a:p>
        </p:txBody>
      </p:sp>
      <p:sp>
        <p:nvSpPr>
          <p:cNvPr id="6174" name="Rectangle 29"/>
          <p:cNvSpPr>
            <a:spLocks noChangeArrowheads="1"/>
          </p:cNvSpPr>
          <p:nvPr/>
        </p:nvSpPr>
        <p:spPr bwMode="auto">
          <a:xfrm>
            <a:off x="5292725" y="4005263"/>
            <a:ext cx="1944688" cy="576262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Model parameters </a:t>
            </a:r>
          </a:p>
          <a:p>
            <a:pPr algn="ctr"/>
            <a:r>
              <a:rPr lang="en-GB"/>
              <a:t>error</a:t>
            </a:r>
          </a:p>
        </p:txBody>
      </p:sp>
      <p:sp>
        <p:nvSpPr>
          <p:cNvPr id="6175" name="Line 30"/>
          <p:cNvSpPr>
            <a:spLocks noChangeShapeType="1"/>
          </p:cNvSpPr>
          <p:nvPr/>
        </p:nvSpPr>
        <p:spPr bwMode="auto">
          <a:xfrm>
            <a:off x="5084763" y="4279900"/>
            <a:ext cx="207962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6176" name="Text Box 62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  <p:sp>
        <p:nvSpPr>
          <p:cNvPr id="6177" name="Text Box 63"/>
          <p:cNvSpPr txBox="1">
            <a:spLocks noChangeArrowheads="1"/>
          </p:cNvSpPr>
          <p:nvPr/>
        </p:nvSpPr>
        <p:spPr bwMode="auto">
          <a:xfrm>
            <a:off x="4446588" y="5210175"/>
            <a:ext cx="649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cs typeface="Arial" charset="0"/>
              </a:rPr>
              <a:t>≠</a:t>
            </a:r>
          </a:p>
        </p:txBody>
      </p:sp>
      <p:sp>
        <p:nvSpPr>
          <p:cNvPr id="6178" name="Text Box 64"/>
          <p:cNvSpPr txBox="1">
            <a:spLocks noChangeArrowheads="1"/>
          </p:cNvSpPr>
          <p:nvPr/>
        </p:nvSpPr>
        <p:spPr bwMode="auto">
          <a:xfrm>
            <a:off x="6372225" y="5084763"/>
            <a:ext cx="6492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cs typeface="Arial" charset="0"/>
              </a:rPr>
              <a:t>!!!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2227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2228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Parameter uncertainty</a:t>
            </a:r>
          </a:p>
        </p:txBody>
      </p:sp>
      <p:sp>
        <p:nvSpPr>
          <p:cNvPr id="52229" name="Rectangle 3"/>
          <p:cNvSpPr>
            <a:spLocks noRot="1" noChangeArrowheads="1"/>
          </p:cNvSpPr>
          <p:nvPr/>
        </p:nvSpPr>
        <p:spPr bwMode="auto">
          <a:xfrm>
            <a:off x="268288" y="1484313"/>
            <a:ext cx="6624637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>
              <a:spcBef>
                <a:spcPct val="20000"/>
              </a:spcBef>
            </a:pPr>
            <a:r>
              <a:rPr lang="en-GB" sz="2200" b="1" u="sng"/>
              <a:t>Multi-objective calibration</a:t>
            </a:r>
          </a:p>
          <a:p>
            <a:pPr marL="266700" indent="-266700">
              <a:spcBef>
                <a:spcPct val="20000"/>
              </a:spcBef>
            </a:pPr>
            <a:endParaRPr lang="en-GB" sz="2200" b="1" u="sng"/>
          </a:p>
          <a:p>
            <a:pPr marL="266700" indent="-266700">
              <a:spcBef>
                <a:spcPct val="20000"/>
              </a:spcBef>
              <a:buFontTx/>
              <a:buChar char="•"/>
            </a:pPr>
            <a:r>
              <a:rPr lang="en-GB" sz="2200"/>
              <a:t>Takes into account the multi-objective nature of the calibration problem</a:t>
            </a:r>
          </a:p>
          <a:p>
            <a:pPr marL="266700" indent="-266700">
              <a:spcBef>
                <a:spcPct val="20000"/>
              </a:spcBef>
              <a:buFontTx/>
              <a:buChar char="•"/>
            </a:pPr>
            <a:r>
              <a:rPr lang="en-GB" sz="2200"/>
              <a:t>Takes into account that different parts of the hydrograph can be subject to different error processes</a:t>
            </a:r>
          </a:p>
          <a:p>
            <a:pPr marL="266700" indent="-266700">
              <a:spcBef>
                <a:spcPct val="20000"/>
              </a:spcBef>
              <a:buFontTx/>
              <a:buChar char="•"/>
            </a:pPr>
            <a:r>
              <a:rPr lang="en-GB" sz="2200"/>
              <a:t>Reflects the model’s inability to correctly and simultaneously simulate different aspects of the simulations</a:t>
            </a:r>
          </a:p>
          <a:p>
            <a:pPr marL="266700" indent="-266700">
              <a:spcBef>
                <a:spcPct val="20000"/>
              </a:spcBef>
            </a:pPr>
            <a:endParaRPr lang="en-GB" sz="2200" b="1"/>
          </a:p>
        </p:txBody>
      </p:sp>
      <p:sp>
        <p:nvSpPr>
          <p:cNvPr id="52230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3251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3252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Stepped Calibration Approach</a:t>
            </a:r>
          </a:p>
        </p:txBody>
      </p:sp>
      <p:sp>
        <p:nvSpPr>
          <p:cNvPr id="53253" name="Rectangle 3"/>
          <p:cNvSpPr>
            <a:spLocks noRot="1" noChangeArrowheads="1"/>
          </p:cNvSpPr>
          <p:nvPr/>
        </p:nvSpPr>
        <p:spPr bwMode="auto">
          <a:xfrm>
            <a:off x="217488" y="1489075"/>
            <a:ext cx="67691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defTabSz="533400">
              <a:spcBef>
                <a:spcPct val="20000"/>
              </a:spcBef>
            </a:pPr>
            <a:r>
              <a:rPr lang="en-GB" sz="2200"/>
              <a:t>(1)	Select different specific characteristics of the 	time series that should be well simulated, e.g. 	high and low flow.</a:t>
            </a:r>
          </a:p>
          <a:p>
            <a:pPr marL="266700" indent="-266700" defTabSz="533400">
              <a:spcBef>
                <a:spcPct val="20000"/>
              </a:spcBef>
            </a:pPr>
            <a:r>
              <a:rPr lang="en-GB" sz="2200"/>
              <a:t>(2)	Associate model parameters with the selected 	characteristics </a:t>
            </a:r>
          </a:p>
          <a:p>
            <a:pPr marL="266700" indent="-266700" defTabSz="533400">
              <a:spcBef>
                <a:spcPct val="20000"/>
              </a:spcBef>
            </a:pPr>
            <a:r>
              <a:rPr lang="en-GB" sz="2200"/>
              <a:t>(3)	Define objective functions that represent 	performance measures for modelling the 	selected characteristics</a:t>
            </a:r>
          </a:p>
          <a:p>
            <a:pPr marL="266700" indent="-266700" defTabSz="533400">
              <a:spcBef>
                <a:spcPct val="20000"/>
              </a:spcBef>
            </a:pPr>
            <a:r>
              <a:rPr lang="en-GB" sz="2200"/>
              <a:t>(4)	Calibrate each group of parameters 	associated with each objective function 	individually, while fixing the remaining 	parameters at constant values</a:t>
            </a:r>
          </a:p>
        </p:txBody>
      </p:sp>
      <p:sp>
        <p:nvSpPr>
          <p:cNvPr id="53254" name="Text Box 7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4275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4276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Stepped Calibration Approach</a:t>
            </a:r>
          </a:p>
        </p:txBody>
      </p:sp>
      <p:sp>
        <p:nvSpPr>
          <p:cNvPr id="54277" name="Rectangle 3"/>
          <p:cNvSpPr>
            <a:spLocks noRot="1" noChangeArrowheads="1"/>
          </p:cNvSpPr>
          <p:nvPr/>
        </p:nvSpPr>
        <p:spPr bwMode="auto">
          <a:xfrm>
            <a:off x="192088" y="1268413"/>
            <a:ext cx="7056437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/>
            <a:r>
              <a:rPr lang="en-GB" sz="2200" b="1" u="sng"/>
              <a:t>Example:</a:t>
            </a:r>
          </a:p>
          <a:p>
            <a:pPr marL="266700" indent="-266700">
              <a:buFontTx/>
              <a:buChar char="•"/>
            </a:pPr>
            <a:r>
              <a:rPr lang="en-GB" sz="2200"/>
              <a:t>Calibration of stream flow with respect to high and low flows, i.e. NS and logNS</a:t>
            </a:r>
          </a:p>
          <a:p>
            <a:pPr marL="266700" indent="-266700">
              <a:buFontTx/>
              <a:buChar char="•"/>
            </a:pPr>
            <a:r>
              <a:rPr lang="en-GB" sz="2200"/>
              <a:t>The optimal models related to two objective functions are different and both unrealistic</a:t>
            </a:r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2" cstate="print"/>
          <a:srcRect l="6705" t="6827" r="37645" b="44063"/>
          <a:stretch>
            <a:fillRect/>
          </a:stretch>
        </p:blipFill>
        <p:spPr bwMode="auto">
          <a:xfrm>
            <a:off x="900113" y="3357563"/>
            <a:ext cx="5256212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9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5299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5300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Stepped Calibration Approach</a:t>
            </a:r>
          </a:p>
        </p:txBody>
      </p:sp>
      <p:sp>
        <p:nvSpPr>
          <p:cNvPr id="55301" name="Rectangle 3"/>
          <p:cNvSpPr>
            <a:spLocks noRot="1" noChangeArrowheads="1"/>
          </p:cNvSpPr>
          <p:nvPr/>
        </p:nvSpPr>
        <p:spPr bwMode="auto">
          <a:xfrm>
            <a:off x="179388" y="1268413"/>
            <a:ext cx="7056437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GB" sz="2200" b="1" u="sng"/>
              <a:t>Example:</a:t>
            </a:r>
          </a:p>
          <a:p>
            <a:r>
              <a:rPr lang="en-GB" sz="2200"/>
              <a:t>First calibrate the groundwater related parameters, i.e. low flow, and then the others. The baseflow simulation remains almost unchanged</a:t>
            </a:r>
          </a:p>
        </p:txBody>
      </p:sp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2997200"/>
            <a:ext cx="5903912" cy="362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3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6323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6324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Stepped Calibration Approach</a:t>
            </a:r>
          </a:p>
        </p:txBody>
      </p:sp>
      <p:sp>
        <p:nvSpPr>
          <p:cNvPr id="56325" name="Rectangle 3"/>
          <p:cNvSpPr>
            <a:spLocks noRot="1" noChangeArrowheads="1"/>
          </p:cNvSpPr>
          <p:nvPr/>
        </p:nvSpPr>
        <p:spPr bwMode="auto">
          <a:xfrm>
            <a:off x="420688" y="1717675"/>
            <a:ext cx="65532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Recognizes that results obtained by single objective calibration can be unrealistic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Tries to emulate the steps followed by hydrologists in manual calibration</a:t>
            </a:r>
          </a:p>
          <a:p>
            <a:pPr marL="180975" indent="-180975">
              <a:spcBef>
                <a:spcPct val="20000"/>
              </a:spcBef>
              <a:buFontTx/>
              <a:buChar char="•"/>
            </a:pPr>
            <a:r>
              <a:rPr lang="en-GB" sz="2200"/>
              <a:t>Provides a balanced, physically realistic solution</a:t>
            </a:r>
          </a:p>
        </p:txBody>
      </p:sp>
      <p:pic>
        <p:nvPicPr>
          <p:cNvPr id="56326" name="Picture 8" descr="view1"/>
          <p:cNvPicPr>
            <a:picLocks noChangeAspect="1" noChangeArrowheads="1"/>
          </p:cNvPicPr>
          <p:nvPr/>
        </p:nvPicPr>
        <p:blipFill>
          <a:blip r:embed="rId2" cstate="print"/>
          <a:srcRect t="41380" b="12305"/>
          <a:stretch>
            <a:fillRect/>
          </a:stretch>
        </p:blipFill>
        <p:spPr bwMode="auto">
          <a:xfrm>
            <a:off x="0" y="4652963"/>
            <a:ext cx="7308850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7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7347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7348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Dynamic Identifiability Analysis</a:t>
            </a:r>
          </a:p>
        </p:txBody>
      </p:sp>
      <p:sp>
        <p:nvSpPr>
          <p:cNvPr id="57349" name="Rectangle 3"/>
          <p:cNvSpPr>
            <a:spLocks noRot="1" noChangeArrowheads="1"/>
          </p:cNvSpPr>
          <p:nvPr/>
        </p:nvSpPr>
        <p:spPr bwMode="auto">
          <a:xfrm>
            <a:off x="280988" y="1679575"/>
            <a:ext cx="7129462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6700" indent="-266700" defTabSz="180975">
              <a:lnSpc>
                <a:spcPct val="80000"/>
              </a:lnSpc>
              <a:spcBef>
                <a:spcPct val="20000"/>
              </a:spcBef>
            </a:pPr>
            <a:r>
              <a:rPr lang="en-GB" sz="2200"/>
              <a:t>Analyses parameter identifiability in a moving</a:t>
            </a:r>
          </a:p>
          <a:p>
            <a:pPr marL="266700" indent="-266700" defTabSz="180975">
              <a:lnSpc>
                <a:spcPct val="80000"/>
              </a:lnSpc>
              <a:spcBef>
                <a:spcPct val="20000"/>
              </a:spcBef>
            </a:pPr>
            <a:r>
              <a:rPr lang="en-GB" sz="2200"/>
              <a:t>time window: </a:t>
            </a:r>
          </a:p>
          <a:p>
            <a:pPr marL="266700" indent="-266700" defTabSz="180975">
              <a:spcBef>
                <a:spcPct val="20000"/>
              </a:spcBef>
            </a:pPr>
            <a:r>
              <a:rPr lang="en-GB" sz="2200"/>
              <a:t>(1) 	allows analysing how different regimes 											influence identifiability of model	parameters</a:t>
            </a:r>
          </a:p>
          <a:p>
            <a:pPr marL="266700" indent="-266700" defTabSz="180975">
              <a:spcBef>
                <a:spcPct val="20000"/>
              </a:spcBef>
            </a:pPr>
            <a:r>
              <a:rPr lang="en-GB" sz="2200"/>
              <a:t>(2) 	allows investigating the assumption that 										model parameters are constant in time</a:t>
            </a:r>
          </a:p>
        </p:txBody>
      </p:sp>
      <p:pic>
        <p:nvPicPr>
          <p:cNvPr id="57350" name="Picture 8" descr="ANR_Stream_Habitat"/>
          <p:cNvPicPr>
            <a:picLocks noChangeAspect="1" noChangeArrowheads="1"/>
          </p:cNvPicPr>
          <p:nvPr/>
        </p:nvPicPr>
        <p:blipFill>
          <a:blip r:embed="rId2" cstate="print"/>
          <a:srcRect t="28152" b="25806"/>
          <a:stretch>
            <a:fillRect/>
          </a:stretch>
        </p:blipFill>
        <p:spPr bwMode="auto">
          <a:xfrm>
            <a:off x="0" y="4614863"/>
            <a:ext cx="7308850" cy="224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1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5"/>
          <p:cNvPicPr>
            <a:picLocks noChangeAspect="1" noChangeArrowheads="1"/>
          </p:cNvPicPr>
          <p:nvPr/>
        </p:nvPicPr>
        <p:blipFill>
          <a:blip r:embed="rId2" cstate="print"/>
          <a:srcRect t="79350" r="39777"/>
          <a:stretch>
            <a:fillRect/>
          </a:stretch>
        </p:blipFill>
        <p:spPr bwMode="auto">
          <a:xfrm>
            <a:off x="4284663" y="1268413"/>
            <a:ext cx="3024187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8372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8373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Dynamic Identifiability Analysis</a:t>
            </a:r>
          </a:p>
        </p:txBody>
      </p:sp>
      <p:sp>
        <p:nvSpPr>
          <p:cNvPr id="58374" name="Rectangle 3"/>
          <p:cNvSpPr>
            <a:spLocks noRot="1" noChangeArrowheads="1"/>
          </p:cNvSpPr>
          <p:nvPr/>
        </p:nvSpPr>
        <p:spPr bwMode="auto">
          <a:xfrm>
            <a:off x="212725" y="1408113"/>
            <a:ext cx="3821113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47675" indent="-447675" defTabSz="180975">
              <a:spcBef>
                <a:spcPct val="20000"/>
              </a:spcBef>
              <a:buFont typeface="Wingdings" pitchFamily="2" charset="2"/>
              <a:buAutoNum type="arabicParenBoth"/>
            </a:pPr>
            <a:r>
              <a:rPr lang="en-GB" sz="2200"/>
              <a:t>Sample feasible parameter space</a:t>
            </a:r>
          </a:p>
          <a:p>
            <a:pPr marL="447675" indent="-447675" defTabSz="180975">
              <a:spcBef>
                <a:spcPct val="20000"/>
              </a:spcBef>
              <a:buFont typeface="Wingdings" pitchFamily="2" charset="2"/>
              <a:buNone/>
            </a:pPr>
            <a:endParaRPr lang="en-GB" sz="2200"/>
          </a:p>
          <a:p>
            <a:pPr marL="447675" indent="-447675" defTabSz="180975">
              <a:spcBef>
                <a:spcPct val="20000"/>
              </a:spcBef>
              <a:buFont typeface="Wingdings" pitchFamily="2" charset="2"/>
              <a:buNone/>
            </a:pPr>
            <a:endParaRPr lang="en-GB" sz="2200"/>
          </a:p>
          <a:p>
            <a:pPr marL="447675" indent="-447675" defTabSz="180975">
              <a:spcBef>
                <a:spcPct val="20000"/>
              </a:spcBef>
              <a:buFont typeface="Wingdings" pitchFamily="2" charset="2"/>
              <a:buNone/>
            </a:pPr>
            <a:endParaRPr lang="en-GB" sz="2200"/>
          </a:p>
          <a:p>
            <a:pPr marL="447675" indent="-447675" defTabSz="180975">
              <a:spcBef>
                <a:spcPct val="20000"/>
              </a:spcBef>
              <a:buFont typeface="Wingdings" pitchFamily="2" charset="2"/>
              <a:buNone/>
            </a:pPr>
            <a:r>
              <a:rPr lang="en-GB" sz="2200"/>
              <a:t>(2) Construct cumulative parameter distribution functions</a:t>
            </a:r>
          </a:p>
          <a:p>
            <a:pPr marL="447675" indent="-447675" defTabSz="180975">
              <a:spcBef>
                <a:spcPct val="20000"/>
              </a:spcBef>
              <a:buFont typeface="Wingdings" pitchFamily="2" charset="2"/>
              <a:buNone/>
            </a:pPr>
            <a:endParaRPr lang="en-GB" sz="2200"/>
          </a:p>
          <a:p>
            <a:pPr marL="447675" indent="-447675" defTabSz="180975">
              <a:spcBef>
                <a:spcPct val="20000"/>
              </a:spcBef>
              <a:buFont typeface="Wingdings" pitchFamily="2" charset="2"/>
              <a:buNone/>
            </a:pPr>
            <a:endParaRPr lang="en-GB" sz="2200"/>
          </a:p>
          <a:p>
            <a:pPr marL="447675" indent="-447675" defTabSz="180975">
              <a:spcBef>
                <a:spcPct val="20000"/>
              </a:spcBef>
              <a:buFont typeface="Wingdings" pitchFamily="2" charset="2"/>
              <a:buNone/>
            </a:pPr>
            <a:r>
              <a:rPr lang="en-GB" sz="2200"/>
              <a:t>(3) Evaluate parameter identifiability for each time step</a:t>
            </a:r>
          </a:p>
        </p:txBody>
      </p:sp>
      <p:pic>
        <p:nvPicPr>
          <p:cNvPr id="58375" name="Picture 4"/>
          <p:cNvPicPr>
            <a:picLocks noChangeAspect="1" noChangeArrowheads="1"/>
          </p:cNvPicPr>
          <p:nvPr/>
        </p:nvPicPr>
        <p:blipFill>
          <a:blip r:embed="rId3" cstate="print"/>
          <a:srcRect l="40192" t="79359" r="19638" b="397"/>
          <a:stretch>
            <a:fillRect/>
          </a:stretch>
        </p:blipFill>
        <p:spPr bwMode="auto">
          <a:xfrm>
            <a:off x="4140200" y="4868863"/>
            <a:ext cx="2592388" cy="184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376" name="Group 11"/>
          <p:cNvGrpSpPr>
            <a:grpSpLocks/>
          </p:cNvGrpSpPr>
          <p:nvPr/>
        </p:nvGrpSpPr>
        <p:grpSpPr bwMode="auto">
          <a:xfrm>
            <a:off x="4140200" y="2924175"/>
            <a:ext cx="2376488" cy="1792288"/>
            <a:chOff x="2562" y="1797"/>
            <a:chExt cx="1497" cy="1129"/>
          </a:xfrm>
        </p:grpSpPr>
        <p:pic>
          <p:nvPicPr>
            <p:cNvPr id="5837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t="79359" r="59808"/>
            <a:stretch>
              <a:fillRect/>
            </a:stretch>
          </p:blipFill>
          <p:spPr bwMode="auto">
            <a:xfrm>
              <a:off x="2562" y="1842"/>
              <a:ext cx="1497" cy="1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379" name="Rectangle 10"/>
            <p:cNvSpPr>
              <a:spLocks noChangeArrowheads="1"/>
            </p:cNvSpPr>
            <p:nvPr/>
          </p:nvSpPr>
          <p:spPr bwMode="auto">
            <a:xfrm>
              <a:off x="2835" y="1797"/>
              <a:ext cx="771" cy="9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58377" name="Text Box 12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59395" name="Freeform 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59396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Dynamic Identifiability Analysis</a:t>
            </a:r>
          </a:p>
        </p:txBody>
      </p:sp>
      <p:pic>
        <p:nvPicPr>
          <p:cNvPr id="59397" name="Picture 4"/>
          <p:cNvPicPr>
            <a:picLocks noChangeAspect="1" noChangeArrowheads="1"/>
          </p:cNvPicPr>
          <p:nvPr/>
        </p:nvPicPr>
        <p:blipFill>
          <a:blip r:embed="rId2" cstate="print"/>
          <a:srcRect t="-5287" r="517"/>
          <a:stretch>
            <a:fillRect/>
          </a:stretch>
        </p:blipFill>
        <p:spPr bwMode="auto">
          <a:xfrm>
            <a:off x="136525" y="2060575"/>
            <a:ext cx="7019925" cy="27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Text Box 13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0419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60420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Dynamic Identifiability Analysis</a:t>
            </a:r>
          </a:p>
        </p:txBody>
      </p:sp>
      <p:sp>
        <p:nvSpPr>
          <p:cNvPr id="60421" name="Text Box 8"/>
          <p:cNvSpPr txBox="1">
            <a:spLocks noChangeArrowheads="1"/>
          </p:cNvSpPr>
          <p:nvPr/>
        </p:nvSpPr>
        <p:spPr bwMode="auto">
          <a:xfrm>
            <a:off x="684213" y="5445125"/>
            <a:ext cx="6264275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GB" sz="2200"/>
              <a:t>Parameter N</a:t>
            </a:r>
            <a:r>
              <a:rPr lang="en-GB" sz="2200" baseline="-25000"/>
              <a:t>lagf</a:t>
            </a:r>
            <a:r>
              <a:rPr lang="en-GB" sz="2200"/>
              <a:t>, which represents the lag time of the system, is non-stationary, i.e. it decreases with time</a:t>
            </a:r>
            <a:endParaRPr lang="en-US" sz="2200"/>
          </a:p>
        </p:txBody>
      </p:sp>
      <p:pic>
        <p:nvPicPr>
          <p:cNvPr id="60422" name="Picture 7"/>
          <p:cNvPicPr>
            <a:picLocks noChangeAspect="1" noChangeArrowheads="1"/>
          </p:cNvPicPr>
          <p:nvPr/>
        </p:nvPicPr>
        <p:blipFill>
          <a:blip r:embed="rId2" cstate="print"/>
          <a:srcRect t="33559" b="-708"/>
          <a:stretch>
            <a:fillRect/>
          </a:stretch>
        </p:blipFill>
        <p:spPr bwMode="auto">
          <a:xfrm>
            <a:off x="1258888" y="1268413"/>
            <a:ext cx="501967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Line 10"/>
          <p:cNvSpPr>
            <a:spLocks noChangeShapeType="1"/>
          </p:cNvSpPr>
          <p:nvPr/>
        </p:nvSpPr>
        <p:spPr bwMode="auto">
          <a:xfrm flipV="1">
            <a:off x="2627313" y="4076700"/>
            <a:ext cx="3095625" cy="5032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60424" name="Text Box 11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1443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61444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Dynamic Identifiability Analysis</a:t>
            </a:r>
          </a:p>
        </p:txBody>
      </p:sp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374650" y="1595438"/>
            <a:ext cx="6264275" cy="24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80975" indent="-180975">
              <a:buFontTx/>
              <a:buChar char="•"/>
            </a:pPr>
            <a:r>
              <a:rPr lang="en-GB" sz="2200"/>
              <a:t>It allows analyses of parameter identifiability in time</a:t>
            </a:r>
          </a:p>
          <a:p>
            <a:pPr marL="180975" indent="-180975">
              <a:buFontTx/>
              <a:buChar char="•"/>
            </a:pPr>
            <a:r>
              <a:rPr lang="en-GB" sz="2200"/>
              <a:t>It is useful to enhance model structural limitations</a:t>
            </a:r>
          </a:p>
          <a:p>
            <a:pPr marL="180975" indent="-180975">
              <a:buFontTx/>
              <a:buChar char="•"/>
            </a:pPr>
            <a:r>
              <a:rPr lang="en-GB" sz="2200"/>
              <a:t>It can help to detect regimes with higher information content than others for specific parameters</a:t>
            </a:r>
          </a:p>
        </p:txBody>
      </p:sp>
      <p:pic>
        <p:nvPicPr>
          <p:cNvPr id="61446" name="Picture 9" descr="glen_girnock"/>
          <p:cNvPicPr>
            <a:picLocks noChangeAspect="1" noChangeArrowheads="1"/>
          </p:cNvPicPr>
          <p:nvPr/>
        </p:nvPicPr>
        <p:blipFill>
          <a:blip r:embed="rId2" cstate="print"/>
          <a:srcRect t="18031" b="37752"/>
          <a:stretch>
            <a:fillRect/>
          </a:stretch>
        </p:blipFill>
        <p:spPr bwMode="auto">
          <a:xfrm>
            <a:off x="0" y="4697413"/>
            <a:ext cx="7308850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7" name="Text Box 10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7171" name="Freeform 4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7172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4400">
                <a:solidFill>
                  <a:schemeClr val="tx2"/>
                </a:solidFill>
              </a:rPr>
              <a:t>Parameter estimation</a:t>
            </a:r>
          </a:p>
        </p:txBody>
      </p:sp>
      <p:sp>
        <p:nvSpPr>
          <p:cNvPr id="7173" name="Rectangle 3"/>
          <p:cNvSpPr>
            <a:spLocks noRot="1" noChangeArrowheads="1"/>
          </p:cNvSpPr>
          <p:nvPr/>
        </p:nvSpPr>
        <p:spPr bwMode="auto">
          <a:xfrm>
            <a:off x="684213" y="1547813"/>
            <a:ext cx="6553200" cy="297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GB" sz="2200" b="1" i="1"/>
              <a:t>Q</a:t>
            </a:r>
            <a:r>
              <a:rPr lang="en-GB" sz="2200" i="1"/>
              <a:t>← m(</a:t>
            </a:r>
            <a:r>
              <a:rPr lang="en-GB" sz="2200" b="1" i="1"/>
              <a:t>X</a:t>
            </a:r>
            <a:r>
              <a:rPr lang="en-GB" sz="2200" i="1"/>
              <a:t>,</a:t>
            </a:r>
            <a:r>
              <a:rPr lang="en-GB" sz="2200" b="1" i="1">
                <a:sym typeface="Symbol" pitchFamily="18" charset="2"/>
              </a:rPr>
              <a:t>,S</a:t>
            </a:r>
            <a:r>
              <a:rPr lang="en-GB" sz="2200" b="1" i="1" baseline="-25000">
                <a:sym typeface="Symbol" pitchFamily="18" charset="2"/>
              </a:rPr>
              <a:t>0</a:t>
            </a:r>
            <a:r>
              <a:rPr lang="en-GB" sz="2200" i="1"/>
              <a:t>)</a:t>
            </a:r>
          </a:p>
          <a:p>
            <a:pPr marL="342900" indent="-342900">
              <a:spcBef>
                <a:spcPct val="20000"/>
              </a:spcBef>
            </a:pPr>
            <a:r>
              <a:rPr lang="en-GB" sz="2200"/>
              <a:t> 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Direct measurement (</a:t>
            </a:r>
            <a:r>
              <a:rPr lang="en-GB" sz="2200" i="1"/>
              <a:t>problem of scale)</a:t>
            </a:r>
            <a:endParaRPr lang="en-GB" sz="22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Derivation from analysis of measured variables (</a:t>
            </a:r>
            <a:r>
              <a:rPr lang="en-GB" sz="2200" i="1"/>
              <a:t>problem of scale, uniqueness of place)</a:t>
            </a:r>
            <a:endParaRPr lang="en-GB" sz="22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Calibration</a:t>
            </a:r>
            <a:endParaRPr lang="en-GB" sz="2200" i="1"/>
          </a:p>
        </p:txBody>
      </p:sp>
      <p:pic>
        <p:nvPicPr>
          <p:cNvPr id="7174" name="Picture 36" descr="feugh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0" y="4725988"/>
            <a:ext cx="7308850" cy="21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5" name="Text Box 37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2467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62468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Current view on model evaluation</a:t>
            </a:r>
          </a:p>
        </p:txBody>
      </p:sp>
      <p:sp>
        <p:nvSpPr>
          <p:cNvPr id="62469" name="Rectangle 3"/>
          <p:cNvSpPr>
            <a:spLocks noRot="1" noChangeArrowheads="1"/>
          </p:cNvSpPr>
          <p:nvPr/>
        </p:nvSpPr>
        <p:spPr bwMode="auto">
          <a:xfrm>
            <a:off x="176213" y="1654175"/>
            <a:ext cx="6980237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Requirements for model application: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200"/>
              <a:t>Model parameters have to be well identifiable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200"/>
              <a:t>The model has to be able to adequately reproduce the observations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200"/>
              <a:t>The model has to be a realistic representation of the natural system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GB" sz="2200"/>
              <a:t>Requirements for model evaluation: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200"/>
              <a:t>Evaluate the model with respect to the above mentioned aspects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GB" sz="2200"/>
              <a:t>Identify the effect of various sources of error on model predictions and parameters</a:t>
            </a:r>
          </a:p>
        </p:txBody>
      </p:sp>
      <p:sp>
        <p:nvSpPr>
          <p:cNvPr id="62470" name="Text Box 8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3491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63492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Current state</a:t>
            </a:r>
          </a:p>
        </p:txBody>
      </p:sp>
      <p:sp>
        <p:nvSpPr>
          <p:cNvPr id="63493" name="Rectangle 3"/>
          <p:cNvSpPr>
            <a:spLocks noRot="1" noChangeArrowheads="1"/>
          </p:cNvSpPr>
          <p:nvPr/>
        </p:nvSpPr>
        <p:spPr bwMode="auto">
          <a:xfrm>
            <a:off x="227013" y="1870075"/>
            <a:ext cx="6577012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At present no unique framework for the evaluation of all aspects related to model evaluation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Different approaches could be combined based on the requirements of the specific problem</a:t>
            </a:r>
          </a:p>
        </p:txBody>
      </p:sp>
      <p:sp>
        <p:nvSpPr>
          <p:cNvPr id="63494" name="Text Box 7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pic>
        <p:nvPicPr>
          <p:cNvPr id="64515" name="Picture 8" descr="derry lodge"/>
          <p:cNvPicPr>
            <a:picLocks noChangeAspect="1" noChangeArrowheads="1"/>
          </p:cNvPicPr>
          <p:nvPr/>
        </p:nvPicPr>
        <p:blipFill>
          <a:blip r:embed="rId2" cstate="print"/>
          <a:srcRect l="8803" r="1770"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8195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8196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4400">
                <a:solidFill>
                  <a:schemeClr val="tx2"/>
                </a:solidFill>
              </a:rPr>
              <a:t>Calibration</a:t>
            </a:r>
          </a:p>
        </p:txBody>
      </p:sp>
      <p:sp>
        <p:nvSpPr>
          <p:cNvPr id="8197" name="Rectangle 3"/>
          <p:cNvSpPr>
            <a:spLocks noRot="1" noChangeArrowheads="1"/>
          </p:cNvSpPr>
          <p:nvPr/>
        </p:nvSpPr>
        <p:spPr bwMode="auto">
          <a:xfrm>
            <a:off x="250825" y="1773238"/>
            <a:ext cx="6697663" cy="41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Calibration is a </a:t>
            </a:r>
            <a:r>
              <a:rPr lang="en-GB" sz="2200" b="1" u="sng"/>
              <a:t>process of parameter adjustment</a:t>
            </a:r>
            <a:r>
              <a:rPr lang="en-GB" sz="2200"/>
              <a:t> (automatic or manual), until observed and calculated output time-series show a sufficiently high degree of similarity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GB" sz="220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Model parameters are conceptual representations of abstract watershed characteristics - </a:t>
            </a:r>
            <a:r>
              <a:rPr lang="en-GB" sz="2200" b="1" u="sng"/>
              <a:t>not independently measurable</a:t>
            </a: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9219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9220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4400">
                <a:solidFill>
                  <a:schemeClr val="tx2"/>
                </a:solidFill>
              </a:rPr>
              <a:t>Manual calibration</a:t>
            </a:r>
          </a:p>
        </p:txBody>
      </p:sp>
      <p:sp>
        <p:nvSpPr>
          <p:cNvPr id="9221" name="Rectangle 3"/>
          <p:cNvSpPr>
            <a:spLocks noRot="1" noChangeArrowheads="1"/>
          </p:cNvSpPr>
          <p:nvPr/>
        </p:nvSpPr>
        <p:spPr bwMode="auto">
          <a:xfrm>
            <a:off x="468313" y="1844675"/>
            <a:ext cx="5588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Also called “Trial-and-error”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Based on:</a:t>
            </a:r>
          </a:p>
          <a:p>
            <a:pPr marL="342900" indent="-342900">
              <a:spcBef>
                <a:spcPct val="20000"/>
              </a:spcBef>
            </a:pPr>
            <a:r>
              <a:rPr lang="en-GB" sz="2200"/>
              <a:t>	a) Visual inspection of the hydrograph</a:t>
            </a:r>
          </a:p>
          <a:p>
            <a:pPr marL="342900" indent="-342900">
              <a:spcBef>
                <a:spcPct val="20000"/>
              </a:spcBef>
            </a:pPr>
            <a:r>
              <a:rPr lang="en-GB" sz="2200"/>
              <a:t>	b) Different measures of performance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Can produce good results but:</a:t>
            </a:r>
          </a:p>
          <a:p>
            <a:pPr marL="342900" indent="-342900">
              <a:spcBef>
                <a:spcPct val="20000"/>
              </a:spcBef>
            </a:pPr>
            <a:r>
              <a:rPr lang="en-GB" sz="2200"/>
              <a:t>	a) time consuming</a:t>
            </a:r>
          </a:p>
          <a:p>
            <a:pPr marL="342900" indent="-342900">
              <a:spcBef>
                <a:spcPct val="20000"/>
              </a:spcBef>
            </a:pPr>
            <a:r>
              <a:rPr lang="en-GB" sz="2200"/>
              <a:t>	b) not objective</a:t>
            </a:r>
          </a:p>
        </p:txBody>
      </p:sp>
      <p:sp>
        <p:nvSpPr>
          <p:cNvPr id="9222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7308850" y="0"/>
            <a:ext cx="1835150" cy="6858000"/>
          </a:xfrm>
          <a:prstGeom prst="rect">
            <a:avLst/>
          </a:prstGeom>
          <a:solidFill>
            <a:srgbClr val="00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0243" name="Freeform 3"/>
          <p:cNvSpPr>
            <a:spLocks/>
          </p:cNvSpPr>
          <p:nvPr/>
        </p:nvSpPr>
        <p:spPr bwMode="auto">
          <a:xfrm>
            <a:off x="252413" y="895350"/>
            <a:ext cx="6840537" cy="314325"/>
          </a:xfrm>
          <a:custGeom>
            <a:avLst/>
            <a:gdLst>
              <a:gd name="T0" fmla="*/ 0 w 4309"/>
              <a:gd name="T1" fmla="*/ 157163 h 198"/>
              <a:gd name="T2" fmla="*/ 1296987 w 4309"/>
              <a:gd name="T3" fmla="*/ 12700 h 198"/>
              <a:gd name="T4" fmla="*/ 2663825 w 4309"/>
              <a:gd name="T5" fmla="*/ 230188 h 198"/>
              <a:gd name="T6" fmla="*/ 4032250 w 4309"/>
              <a:gd name="T7" fmla="*/ 85725 h 198"/>
              <a:gd name="T8" fmla="*/ 5616575 w 4309"/>
              <a:gd name="T9" fmla="*/ 301625 h 198"/>
              <a:gd name="T10" fmla="*/ 6840537 w 4309"/>
              <a:gd name="T11" fmla="*/ 12700 h 1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309" h="198">
                <a:moveTo>
                  <a:pt x="0" y="99"/>
                </a:moveTo>
                <a:cubicBezTo>
                  <a:pt x="268" y="49"/>
                  <a:pt x="537" y="0"/>
                  <a:pt x="817" y="8"/>
                </a:cubicBezTo>
                <a:cubicBezTo>
                  <a:pt x="1097" y="16"/>
                  <a:pt x="1391" y="137"/>
                  <a:pt x="1678" y="145"/>
                </a:cubicBezTo>
                <a:cubicBezTo>
                  <a:pt x="1965" y="153"/>
                  <a:pt x="2230" y="46"/>
                  <a:pt x="2540" y="54"/>
                </a:cubicBezTo>
                <a:cubicBezTo>
                  <a:pt x="2850" y="62"/>
                  <a:pt x="3243" y="198"/>
                  <a:pt x="3538" y="190"/>
                </a:cubicBezTo>
                <a:cubicBezTo>
                  <a:pt x="3833" y="182"/>
                  <a:pt x="4071" y="95"/>
                  <a:pt x="4309" y="8"/>
                </a:cubicBezTo>
              </a:path>
            </a:pathLst>
          </a:custGeom>
          <a:noFill/>
          <a:ln w="9525">
            <a:solidFill>
              <a:srgbClr val="00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0244" name="Rectangle 2"/>
          <p:cNvSpPr>
            <a:spLocks noRot="1" noChangeArrowheads="1"/>
          </p:cNvSpPr>
          <p:nvPr/>
        </p:nvSpPr>
        <p:spPr bwMode="auto">
          <a:xfrm>
            <a:off x="0" y="0"/>
            <a:ext cx="730885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4400">
                <a:solidFill>
                  <a:schemeClr val="tx2"/>
                </a:solidFill>
              </a:rPr>
              <a:t>Automatic calibration</a:t>
            </a:r>
          </a:p>
        </p:txBody>
      </p:sp>
      <p:sp>
        <p:nvSpPr>
          <p:cNvPr id="10245" name="Rectangle 3"/>
          <p:cNvSpPr>
            <a:spLocks noRot="1" noChangeArrowheads="1"/>
          </p:cNvSpPr>
          <p:nvPr/>
        </p:nvSpPr>
        <p:spPr bwMode="auto">
          <a:xfrm>
            <a:off x="539750" y="1628775"/>
            <a:ext cx="6146800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Computer based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Fast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Objective</a:t>
            </a:r>
          </a:p>
          <a:p>
            <a:pPr marL="342900" indent="-342900">
              <a:spcBef>
                <a:spcPct val="20000"/>
              </a:spcBef>
            </a:pPr>
            <a:endParaRPr lang="en-GB" sz="2200"/>
          </a:p>
          <a:p>
            <a:pPr marL="342900" indent="-342900">
              <a:spcBef>
                <a:spcPct val="20000"/>
              </a:spcBef>
            </a:pPr>
            <a:r>
              <a:rPr lang="en-GB" sz="2200" b="1" u="sng"/>
              <a:t>but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200"/>
              <a:t>The resulting hydrographs are often perceived to be inferior to those produced through manual calibration from the hydrologist’s point of view</a:t>
            </a:r>
          </a:p>
        </p:txBody>
      </p:sp>
      <p:sp>
        <p:nvSpPr>
          <p:cNvPr id="10246" name="Text Box 9"/>
          <p:cNvSpPr txBox="1">
            <a:spLocks noChangeArrowheads="1"/>
          </p:cNvSpPr>
          <p:nvPr/>
        </p:nvSpPr>
        <p:spPr bwMode="auto">
          <a:xfrm>
            <a:off x="7308850" y="1308100"/>
            <a:ext cx="194310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cs typeface="Arial" charset="0"/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Objectives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Sources of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  <a:sym typeface="Wingdings" pitchFamily="2" charset="2"/>
              </a:rPr>
              <a:t> </a:t>
            </a:r>
            <a:r>
              <a:rPr lang="en-US" sz="1200">
                <a:solidFill>
                  <a:schemeClr val="bg1"/>
                </a:solidFill>
              </a:rPr>
              <a:t>Why do we care?</a:t>
            </a:r>
          </a:p>
          <a:p>
            <a:pPr>
              <a:spcBef>
                <a:spcPct val="50000"/>
              </a:spcBef>
            </a:pPr>
            <a:r>
              <a:rPr lang="en-US" sz="1200" b="1" u="sng">
                <a:solidFill>
                  <a:schemeClr val="bg1"/>
                </a:solidFill>
              </a:rPr>
              <a:t>Calibration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Objective functions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sz="1200">
                <a:solidFill>
                  <a:schemeClr val="bg1"/>
                </a:solidFill>
              </a:rPr>
              <a:t>Optimization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Parameter uncertainty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New approaches</a:t>
            </a:r>
          </a:p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What have we learned?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3754</TotalTime>
  <Words>3310</Words>
  <Application>Microsoft Office PowerPoint</Application>
  <PresentationFormat>全屏显示(4:3)</PresentationFormat>
  <Paragraphs>919</Paragraphs>
  <Slides>62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Arial</vt:lpstr>
      <vt:lpstr>Symbol</vt:lpstr>
      <vt:lpstr>Times New Roman</vt:lpstr>
      <vt:lpstr>Wingdings</vt:lpstr>
      <vt:lpstr>Default Design</vt:lpstr>
      <vt:lpstr>Equation</vt:lpstr>
      <vt:lpstr>Equation.3</vt:lpstr>
      <vt:lpstr>Microsoft Word Picture</vt:lpstr>
      <vt:lpstr>Model Calibration and Uncertainty</vt:lpstr>
      <vt:lpstr>After this lecture you will</vt:lpstr>
      <vt:lpstr>Hydrological models</vt:lpstr>
      <vt:lpstr>Sources of uncertainty</vt:lpstr>
      <vt:lpstr>Error propagation in catchment modelling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Technische Universiteit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markushrachowitz</dc:creator>
  <cp:lastModifiedBy>李 直</cp:lastModifiedBy>
  <cp:revision>148</cp:revision>
  <dcterms:created xsi:type="dcterms:W3CDTF">2010-09-01T06:12:44Z</dcterms:created>
  <dcterms:modified xsi:type="dcterms:W3CDTF">2018-09-19T12:54:06Z</dcterms:modified>
</cp:coreProperties>
</file>